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871" r:id="rId3"/>
    <p:sldId id="964" r:id="rId4"/>
    <p:sldId id="872" r:id="rId5"/>
    <p:sldId id="965" r:id="rId6"/>
    <p:sldId id="966" r:id="rId7"/>
    <p:sldId id="968" r:id="rId8"/>
    <p:sldId id="967" r:id="rId9"/>
    <p:sldId id="969" r:id="rId10"/>
    <p:sldId id="970" r:id="rId11"/>
    <p:sldId id="971" r:id="rId12"/>
    <p:sldId id="972" r:id="rId13"/>
    <p:sldId id="973" r:id="rId14"/>
    <p:sldId id="974" r:id="rId15"/>
    <p:sldId id="975" r:id="rId16"/>
    <p:sldId id="976" r:id="rId17"/>
    <p:sldId id="977" r:id="rId18"/>
    <p:sldId id="978" r:id="rId19"/>
    <p:sldId id="979" r:id="rId20"/>
    <p:sldId id="980" r:id="rId21"/>
    <p:sldId id="981" r:id="rId22"/>
    <p:sldId id="982" r:id="rId23"/>
    <p:sldId id="1001" r:id="rId24"/>
    <p:sldId id="983" r:id="rId25"/>
    <p:sldId id="984" r:id="rId26"/>
    <p:sldId id="987" r:id="rId27"/>
    <p:sldId id="988" r:id="rId28"/>
    <p:sldId id="989" r:id="rId29"/>
    <p:sldId id="873" r:id="rId30"/>
    <p:sldId id="992" r:id="rId31"/>
    <p:sldId id="993" r:id="rId32"/>
    <p:sldId id="994" r:id="rId33"/>
    <p:sldId id="995" r:id="rId34"/>
    <p:sldId id="996" r:id="rId35"/>
    <p:sldId id="997" r:id="rId36"/>
    <p:sldId id="998" r:id="rId37"/>
    <p:sldId id="1000" r:id="rId38"/>
    <p:sldId id="990" r:id="rId39"/>
    <p:sldId id="1004" r:id="rId40"/>
    <p:sldId id="1005" r:id="rId41"/>
    <p:sldId id="1006" r:id="rId42"/>
    <p:sldId id="1007" r:id="rId43"/>
    <p:sldId id="1008" r:id="rId44"/>
    <p:sldId id="1009" r:id="rId45"/>
    <p:sldId id="1010" r:id="rId46"/>
    <p:sldId id="1011" r:id="rId47"/>
    <p:sldId id="1002" r:id="rId48"/>
    <p:sldId id="991" r:id="rId49"/>
    <p:sldId id="1013" r:id="rId50"/>
    <p:sldId id="1014" r:id="rId51"/>
    <p:sldId id="1016" r:id="rId52"/>
    <p:sldId id="1017" r:id="rId53"/>
    <p:sldId id="1018" r:id="rId54"/>
    <p:sldId id="1019" r:id="rId55"/>
    <p:sldId id="1020" r:id="rId56"/>
    <p:sldId id="1003" r:id="rId57"/>
    <p:sldId id="1012" r:id="rId5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4476BD-2E18-4FDD-9B01-03ECA19B72A3}">
          <p14:sldIdLst>
            <p14:sldId id="256"/>
            <p14:sldId id="871"/>
            <p14:sldId id="964"/>
            <p14:sldId id="872"/>
            <p14:sldId id="965"/>
            <p14:sldId id="966"/>
            <p14:sldId id="968"/>
            <p14:sldId id="967"/>
            <p14:sldId id="969"/>
            <p14:sldId id="970"/>
            <p14:sldId id="971"/>
            <p14:sldId id="972"/>
            <p14:sldId id="973"/>
            <p14:sldId id="974"/>
            <p14:sldId id="975"/>
            <p14:sldId id="976"/>
            <p14:sldId id="977"/>
            <p14:sldId id="978"/>
            <p14:sldId id="979"/>
            <p14:sldId id="980"/>
            <p14:sldId id="981"/>
            <p14:sldId id="982"/>
            <p14:sldId id="1001"/>
            <p14:sldId id="983"/>
            <p14:sldId id="984"/>
            <p14:sldId id="987"/>
            <p14:sldId id="988"/>
            <p14:sldId id="989"/>
            <p14:sldId id="873"/>
            <p14:sldId id="992"/>
            <p14:sldId id="993"/>
            <p14:sldId id="994"/>
            <p14:sldId id="995"/>
            <p14:sldId id="996"/>
            <p14:sldId id="997"/>
            <p14:sldId id="998"/>
            <p14:sldId id="1000"/>
            <p14:sldId id="990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02"/>
            <p14:sldId id="991"/>
            <p14:sldId id="1013"/>
            <p14:sldId id="1014"/>
            <p14:sldId id="1016"/>
            <p14:sldId id="1017"/>
            <p14:sldId id="1018"/>
            <p14:sldId id="1019"/>
            <p14:sldId id="1020"/>
            <p14:sldId id="1003"/>
            <p14:sldId id="1012"/>
          </p14:sldIdLst>
        </p14:section>
      </p14:sectionLst>
    </p:ext>
    <p:ext uri="{EFAFB233-063F-42B5-8137-9DF3F51BA10A}">
      <p15:sldGuideLst xmlns:p15="http://schemas.microsoft.com/office/powerpoint/2012/main">
        <p15:guide id="1" pos="518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10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rnout Drenthel" initials="AD [7]" lastIdx="1" clrIdx="6"/>
  <p:cmAuthor id="1" name="Arnout Drenthel" initials="AD" lastIdx="1" clrIdx="0"/>
  <p:cmAuthor id="8" name="Arnout Drenthel" initials="AD [8]" lastIdx="1" clrIdx="7"/>
  <p:cmAuthor id="2" name="Arnout Drenthel" initials="AD [2]" lastIdx="1" clrIdx="1"/>
  <p:cmAuthor id="9" name="Arnout Drenthel" initials="AD [9]" lastIdx="1" clrIdx="8"/>
  <p:cmAuthor id="3" name="Arnout Drenthel" initials="AD [3]" lastIdx="1" clrIdx="2"/>
  <p:cmAuthor id="4" name="Arnout Drenthel" initials="AD [4]" lastIdx="1" clrIdx="3"/>
  <p:cmAuthor id="5" name="Arnout Drenthel" initials="AD [5]" lastIdx="1" clrIdx="4"/>
  <p:cmAuthor id="6" name="Arnout Drenthel" initials="AD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8FCAE7"/>
    <a:srgbClr val="3E7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7" autoAdjust="0"/>
    <p:restoredTop sz="95145" autoAdjust="0"/>
  </p:normalViewPr>
  <p:slideViewPr>
    <p:cSldViewPr snapToGrid="0">
      <p:cViewPr>
        <p:scale>
          <a:sx n="87" d="100"/>
          <a:sy n="87" d="100"/>
        </p:scale>
        <p:origin x="474" y="63"/>
      </p:cViewPr>
      <p:guideLst>
        <p:guide pos="518"/>
        <p:guide orient="horz" pos="2160"/>
        <p:guide orient="horz" pos="10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224"/>
    </p:cViewPr>
  </p:sorterViewPr>
  <p:notesViewPr>
    <p:cSldViewPr snapToGrid="0">
      <p:cViewPr varScale="1">
        <p:scale>
          <a:sx n="81" d="100"/>
          <a:sy n="81" d="100"/>
        </p:scale>
        <p:origin x="23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09BA-0250-418B-A227-469BF0F69AD3}" type="datetimeFigureOut">
              <a:rPr lang="nl-NL" smtClean="0"/>
              <a:t>26-10-2023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4FE01-11FF-43DA-B7F5-6592B996E3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79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30240-3B76-4E52-B42B-C39F5C218F4D}" type="datetimeFigureOut">
              <a:rPr lang="nl-NL" smtClean="0"/>
              <a:t>26-10-2023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1649-886C-4324-AD4C-E61C88D47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5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ajksuQW4mc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Mwx2A_o5r4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3ciJF2eCJI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57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https://www.youtube.com/watch?v=jajksuQW4mc</a:t>
            </a:r>
            <a:r>
              <a:rPr lang="nl-NL" dirty="0"/>
              <a:t>	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EEBE7-4D2B-4389-9F88-BA97CE56668A}" type="slidenum">
              <a:rPr lang="nl-NL" altLang="nl-NL" smtClean="0"/>
              <a:pPr/>
              <a:t>25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21473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https://www.youtube.com/watch?v=xMwx2A_o5r4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EEBE7-4D2B-4389-9F88-BA97CE56668A}" type="slidenum">
              <a:rPr lang="nl-NL" altLang="nl-NL" smtClean="0"/>
              <a:pPr/>
              <a:t>33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5695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https://adventuresinmachinelearning.com/keras-lstm-tutorial/</a:t>
            </a:r>
          </a:p>
          <a:p>
            <a:r>
              <a:rPr lang="nl-NL" dirty="0">
                <a:hlinkClick r:id="rId3"/>
              </a:rPr>
              <a:t>https://www.youtube.com/watch?v=H3ciJF2eCJI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EEBE7-4D2B-4389-9F88-BA97CE56668A}" type="slidenum">
              <a:rPr lang="nl-NL" altLang="nl-NL" smtClean="0"/>
              <a:pPr/>
              <a:t>40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42919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hoek 15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832053"/>
            <a:ext cx="5004000" cy="389360"/>
          </a:xfrm>
        </p:spPr>
        <p:txBody>
          <a:bodyPr lIns="118800" anchor="b" anchorCtr="0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/>
          </p:nvPr>
        </p:nvSpPr>
        <p:spPr>
          <a:xfrm>
            <a:off x="6553200" y="1885467"/>
            <a:ext cx="5004000" cy="2336400"/>
          </a:xfrm>
        </p:spPr>
        <p:txBody>
          <a:bodyPr tIns="90000" bIns="9000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8" name="Ondertitel 2"/>
          <p:cNvSpPr>
            <a:spLocks noGrp="1"/>
          </p:cNvSpPr>
          <p:nvPr>
            <p:ph type="subTitle" idx="1"/>
          </p:nvPr>
        </p:nvSpPr>
        <p:spPr>
          <a:xfrm>
            <a:off x="6553200" y="4218267"/>
            <a:ext cx="5004000" cy="1613786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21" name="Tijdelijke aanduiding voor afbeelding 22">
            <a:extLst>
              <a:ext uri="{FF2B5EF4-FFF2-40B4-BE49-F238E27FC236}">
                <a16:creationId xmlns:a16="http://schemas.microsoft.com/office/drawing/2014/main" id="{80F3BA90-F16A-664E-B5B7-D10815392D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82375 w 6099175"/>
              <a:gd name="connsiteY1" fmla="*/ 0 h 6858000"/>
              <a:gd name="connsiteX2" fmla="*/ 5782375 w 6099175"/>
              <a:gd name="connsiteY2" fmla="*/ 1278000 h 6858000"/>
              <a:gd name="connsiteX3" fmla="*/ 6099175 w 6099175"/>
              <a:gd name="connsiteY3" fmla="*/ 1278000 h 6858000"/>
              <a:gd name="connsiteX4" fmla="*/ 6099175 w 6099175"/>
              <a:gd name="connsiteY4" fmla="*/ 6858000 h 6858000"/>
              <a:gd name="connsiteX5" fmla="*/ 0 w 60991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82375" y="0"/>
                </a:lnTo>
                <a:lnTo>
                  <a:pt x="5782375" y="1278000"/>
                </a:lnTo>
                <a:lnTo>
                  <a:pt x="6099175" y="1278000"/>
                </a:lnTo>
                <a:lnTo>
                  <a:pt x="609917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612000" anchor="ctr" anchorCtr="0">
            <a:noAutofit/>
          </a:bodyPr>
          <a:lstStyle/>
          <a:p>
            <a:r>
              <a:rPr lang="en-US" dirty="0"/>
              <a:t>Click icon to add picture</a:t>
            </a:r>
            <a:endParaRPr lang="nl-NL" dirty="0"/>
          </a:p>
        </p:txBody>
      </p:sp>
      <p:pic>
        <p:nvPicPr>
          <p:cNvPr id="13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0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atum 12">
            <a:extLst>
              <a:ext uri="{FF2B5EF4-FFF2-40B4-BE49-F238E27FC236}">
                <a16:creationId xmlns:a16="http://schemas.microsoft.com/office/drawing/2014/main" id="{8718CC12-542A-4C60-98B6-96CBF8EF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215" y="6221413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6" name="Tijdelijke aanduiding voor voettekst 13">
            <a:extLst>
              <a:ext uri="{FF2B5EF4-FFF2-40B4-BE49-F238E27FC236}">
                <a16:creationId xmlns:a16="http://schemas.microsoft.com/office/drawing/2014/main" id="{C750A243-725A-B96B-9C00-747B69C3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999" y="6221414"/>
            <a:ext cx="5865447" cy="26427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7" name="Tijdelijke aanduiding voor dianummer 14">
            <a:extLst>
              <a:ext uri="{FF2B5EF4-FFF2-40B4-BE49-F238E27FC236}">
                <a16:creationId xmlns:a16="http://schemas.microsoft.com/office/drawing/2014/main" id="{B0903179-3AF4-7900-C8D0-CC9C4CF1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199" y="6221414"/>
            <a:ext cx="539263" cy="264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4" name="Picture 2" descr="University of Applied Sciences Leiden, Netherlands | Study.e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039" y="192547"/>
            <a:ext cx="2300399" cy="130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2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 numCol="1" spcCol="46800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7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8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292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22605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53199" y="2276475"/>
            <a:ext cx="5004000" cy="3944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7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0017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 horizonta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-1"/>
            <a:ext cx="12192000" cy="3427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/>
          </p:nvPr>
        </p:nvSpPr>
        <p:spPr>
          <a:xfrm>
            <a:off x="635000" y="3749487"/>
            <a:ext cx="10925176" cy="2077232"/>
          </a:xfrm>
        </p:spPr>
        <p:txBody>
          <a:bodyPr lIns="104400" tIns="90000" rIns="90000" bIns="4680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pic>
        <p:nvPicPr>
          <p:cNvPr id="12" name="Afbeelding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jdelijke aanduiding voor voettekst 13">
            <a:extLst>
              <a:ext uri="{FF2B5EF4-FFF2-40B4-BE49-F238E27FC236}">
                <a16:creationId xmlns:a16="http://schemas.microsoft.com/office/drawing/2014/main" id="{6D734D35-1BC8-E668-6A44-7ACB1BD9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93728"/>
            <a:ext cx="6500447" cy="264272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13" name="Tijdelijke aanduiding voor dianummer 14">
            <a:extLst>
              <a:ext uri="{FF2B5EF4-FFF2-40B4-BE49-F238E27FC236}">
                <a16:creationId xmlns:a16="http://schemas.microsoft.com/office/drawing/2014/main" id="{5160BCFD-E63F-F530-A925-7521D6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7199" y="6593728"/>
            <a:ext cx="634801" cy="2642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rgbClr val="01689B"/>
                </a:solidFill>
              </a:defRPr>
            </a:lvl1pPr>
          </a:lstStyle>
          <a:p>
            <a:fld id="{10A0A6AF-03C5-477E-939A-E28F7E7F05E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ijdelijke aanduiding voor datum 12">
            <a:extLst>
              <a:ext uri="{FF2B5EF4-FFF2-40B4-BE49-F238E27FC236}">
                <a16:creationId xmlns:a16="http://schemas.microsoft.com/office/drawing/2014/main" id="{3BC55893-C19B-C678-70FD-43F384D6288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7145414" y="6593728"/>
            <a:ext cx="4411785" cy="264272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01689B"/>
                </a:solidFill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15" name="Picture 2" descr="University of Applied Sciences Leiden, Netherlands | Study.e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70" y="126519"/>
            <a:ext cx="1507399" cy="8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0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een titel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/>
          <p:cNvSpPr/>
          <p:nvPr userDrawn="1"/>
        </p:nvSpPr>
        <p:spPr>
          <a:xfrm>
            <a:off x="5519936" y="6525344"/>
            <a:ext cx="288032" cy="216024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71798" y="6453338"/>
            <a:ext cx="2784309" cy="34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DAD25AC-3D36-459B-92CD-44DA3A62917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1055440" y="1279302"/>
            <a:ext cx="10540752" cy="4309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36104"/>
          </a:xfrm>
          <a:prstGeom prst="rect">
            <a:avLst/>
          </a:prstGeom>
        </p:spPr>
        <p:txBody>
          <a:bodyPr anchor="b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DC780E4-C607-23D4-BF95-61E4D310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113" y="6453336"/>
            <a:ext cx="4680519" cy="34541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E858EA-AAEB-C8D1-CC20-B76ACA5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432" y="6453336"/>
            <a:ext cx="3384376" cy="34541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771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lleen titel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al 9"/>
          <p:cNvSpPr/>
          <p:nvPr userDrawn="1"/>
        </p:nvSpPr>
        <p:spPr>
          <a:xfrm>
            <a:off x="5519936" y="6525344"/>
            <a:ext cx="288032" cy="216024"/>
          </a:xfrm>
          <a:prstGeom prst="ellipse">
            <a:avLst/>
          </a:prstGeom>
          <a:solidFill>
            <a:srgbClr val="20B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271798" y="6453338"/>
            <a:ext cx="2784309" cy="34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1DAD25AC-3D36-459B-92CD-44DA3A62917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1055440" y="1279302"/>
            <a:ext cx="5760640" cy="4309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972800" cy="936104"/>
          </a:xfrm>
          <a:prstGeom prst="rect">
            <a:avLst/>
          </a:prstGeom>
        </p:spPr>
        <p:txBody>
          <a:bodyPr anchor="b"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voettekst 3">
            <a:extLst>
              <a:ext uri="{FF2B5EF4-FFF2-40B4-BE49-F238E27FC236}">
                <a16:creationId xmlns:a16="http://schemas.microsoft.com/office/drawing/2014/main" id="{4DC780E4-C607-23D4-BF95-61E4D310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113" y="6453336"/>
            <a:ext cx="4752527" cy="34541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</a:defRPr>
            </a:lvl1pPr>
          </a:lstStyle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E858EA-AAEB-C8D1-CC20-B76ACA5E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432" y="6453336"/>
            <a:ext cx="3456384" cy="34541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20BDBA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645E6377-4C49-B53A-6983-6FB7FA86E5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04112" y="1279302"/>
            <a:ext cx="4492079" cy="430993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82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51C3-9C5D-3D44-0056-17FC40FD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4688-A4DF-D2B3-CF9A-A8F7423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AC990-F976-7CF7-6F93-6ED005F8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HK" smtClean="0"/>
              <a:t>Extended DFRWS APAC Workshop, HKU, 29-10-2023</a:t>
            </a:r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40A15-D86C-3110-31DF-10AC41F0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HK" smtClean="0"/>
              <a:t>Introduction Neural Networks and Natural Language Processing</a:t>
            </a:r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FD68C-3CCE-5121-1AD6-538A45EB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D48-24AD-48A4-9954-D6E3DABF8C49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1079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9" y="1268413"/>
            <a:ext cx="5321300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8917" y="1268413"/>
            <a:ext cx="5323416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908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5000" y="1052513"/>
            <a:ext cx="10923588" cy="9480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5000" y="2289485"/>
            <a:ext cx="10923588" cy="3931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pic>
        <p:nvPicPr>
          <p:cNvPr id="8" name="Afbeelding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877" y="-449267"/>
            <a:ext cx="13309754" cy="18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University of Applied Sciences Leiden, Netherlands | Study.eu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92" y="53857"/>
            <a:ext cx="2053360" cy="116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85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50" r:id="rId2"/>
    <p:sldLayoutId id="2147483652" r:id="rId3"/>
    <p:sldLayoutId id="2147483726" r:id="rId4"/>
    <p:sldLayoutId id="2147483727" r:id="rId5"/>
    <p:sldLayoutId id="2147483728" r:id="rId6"/>
    <p:sldLayoutId id="2147483729" r:id="rId7"/>
    <p:sldLayoutId id="2147483744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80000"/>
        <a:buFont typeface="Verdana" panose="020B0604030504040204" pitchFamily="34" charset="0"/>
        <a:buChar char="›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Verdana" panose="020B060403050404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b="1" i="0" kern="1200">
          <a:solidFill>
            <a:schemeClr val="accent1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SzPct val="25000"/>
        <a:buFont typeface="Verdana" panose="020B0604030504040204" pitchFamily="34" charset="0"/>
        <a:buChar char=" 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81" userDrawn="1">
          <p15:clr>
            <a:srgbClr val="F26B43"/>
          </p15:clr>
        </p15:guide>
        <p15:guide id="8" orient="horz" pos="3919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2159" userDrawn="1">
          <p15:clr>
            <a:srgbClr val="F26B43"/>
          </p15:clr>
        </p15:guide>
        <p15:guide id="11" pos="400" userDrawn="1">
          <p15:clr>
            <a:srgbClr val="F26B43"/>
          </p15:clr>
        </p15:guide>
        <p15:guide id="12" pos="4128" userDrawn="1">
          <p15:clr>
            <a:srgbClr val="F26B43"/>
          </p15:clr>
        </p15:guide>
        <p15:guide id="13" pos="3552" userDrawn="1">
          <p15:clr>
            <a:srgbClr val="F26B43"/>
          </p15:clr>
        </p15:guide>
        <p15:guide id="14" orient="horz" pos="1275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6" pos="461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plot+0.25%2B(1-1/(1%2Bexp(-x)))%5e2+%2B(1-1/(1%2Bexp(-y)))%5e2+%2B(1-1/(1%2Bexp(-(x%2By))))%5e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google.com/search?q=plot+(1%2Bexp(-y/2))%5e-2%2B(1-1/(1%2Bexp(-y/(1%2Bexp(-x)))%5e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www.youtube.com/watch?v=HzilDIhWhr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bert/blob/master/multilingual.md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bert#pre-trained-model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Henseler/DFRWS-APAC-LLM-Workshop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7">
            <a:extLst>
              <a:ext uri="{FF2B5EF4-FFF2-40B4-BE49-F238E27FC236}">
                <a16:creationId xmlns:a16="http://schemas.microsoft.com/office/drawing/2014/main" id="{8A737D33-347C-F759-CCAC-1349B0C65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0" t="2032" b="2032"/>
          <a:stretch/>
        </p:blipFill>
        <p:spPr>
          <a:xfrm>
            <a:off x="2431" y="0"/>
            <a:ext cx="6093569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480654" y="5946550"/>
            <a:ext cx="5076546" cy="7837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Extended DFRWS </a:t>
            </a:r>
            <a:r>
              <a:rPr lang="en-US" dirty="0"/>
              <a:t>APAC Workshop, </a:t>
            </a:r>
          </a:p>
          <a:p>
            <a:pPr>
              <a:lnSpc>
                <a:spcPct val="100000"/>
              </a:lnSpc>
            </a:pPr>
            <a:r>
              <a:rPr lang="en-US" dirty="0"/>
              <a:t>October </a:t>
            </a:r>
            <a:r>
              <a:rPr lang="en-US" dirty="0" smtClean="0"/>
              <a:t>29, </a:t>
            </a:r>
            <a:r>
              <a:rPr lang="en-US" dirty="0"/>
              <a:t>2023, </a:t>
            </a:r>
            <a:r>
              <a:rPr lang="en-US" dirty="0" smtClean="0"/>
              <a:t>Hong Kong University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509969" y="1869989"/>
            <a:ext cx="5484323" cy="17780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Introduction to Neural Networks and Natural Language Processing</a:t>
            </a:r>
            <a:endParaRPr lang="en-US" sz="28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477000" y="4103649"/>
            <a:ext cx="5332140" cy="20500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Prof.dr.ir. Hans Henseler</a:t>
            </a:r>
          </a:p>
          <a:p>
            <a:r>
              <a:rPr lang="en-US" sz="2000" dirty="0"/>
              <a:t>Netherlands Forensic Institute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University of Applied Sciences Leiden</a:t>
            </a:r>
          </a:p>
          <a:p>
            <a:pPr>
              <a:lnSpc>
                <a:spcPct val="100000"/>
              </a:lnSpc>
            </a:pPr>
            <a:r>
              <a:rPr lang="en-US" dirty="0"/>
              <a:t/>
            </a:r>
            <a:br>
              <a:rPr lang="en-US" dirty="0"/>
            </a:br>
            <a:endParaRPr lang="en-US" sz="2000" baseline="30000" dirty="0"/>
          </a:p>
        </p:txBody>
      </p:sp>
      <p:pic>
        <p:nvPicPr>
          <p:cNvPr id="12" name="Afbeelding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2" r="47137" b="16003"/>
          <a:stretch/>
        </p:blipFill>
        <p:spPr bwMode="auto">
          <a:xfrm>
            <a:off x="5619750" y="0"/>
            <a:ext cx="857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5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594" y="2289175"/>
            <a:ext cx="6426399" cy="393223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Neuron model (animated)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HK" smtClean="0"/>
              <a:t>Introduction Neural Networks and Natural Language Processing</a:t>
            </a:r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D48-24AD-48A4-9954-D6E3DABF8C49}" type="slidenum">
              <a:rPr lang="zh-HK" altLang="en-US" smtClean="0"/>
              <a:pPr/>
              <a:t>10</a:t>
            </a:fld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HK" smtClean="0"/>
              <a:t>Extended DFRWS APAC Workshop, HKU, 29-10-2023</a:t>
            </a:r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394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In </a:t>
                </a:r>
                <a:r>
                  <a:rPr lang="nl-NL" dirty="0" err="1"/>
                  <a:t>supervised</a:t>
                </a:r>
                <a:r>
                  <a:rPr lang="nl-NL" dirty="0"/>
                  <a:t> </a:t>
                </a:r>
                <a:r>
                  <a:rPr lang="nl-NL" dirty="0" err="1"/>
                  <a:t>learning</a:t>
                </a:r>
                <a:r>
                  <a:rPr lang="nl-NL" dirty="0"/>
                  <a:t> there is a training set in which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given</a:t>
                </a:r>
                <a:r>
                  <a:rPr lang="nl-NL" dirty="0"/>
                  <a:t> 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>
                        <a:latin typeface="Cambria Math" panose="02040503050406030204" pitchFamily="18" charset="0"/>
                      </a:rPr>
                      <m:t>X</m:t>
                    </m:r>
                    <m:r>
                      <a:rPr lang="nl-NL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NL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there is a desired output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nl-NL" dirty="0"/>
                  <a:t>.</a:t>
                </a:r>
              </a:p>
              <a:p>
                <a:r>
                  <a:rPr lang="nl-NL" dirty="0"/>
                  <a:t>The error can be </a:t>
                </a:r>
                <a:r>
                  <a:rPr lang="nl-NL" dirty="0" err="1"/>
                  <a:t>calculated</a:t>
                </a:r>
                <a:r>
                  <a:rPr lang="nl-NL" dirty="0"/>
                  <a:t> as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squared</a:t>
                </a:r>
                <a:r>
                  <a:rPr lang="nl-NL" dirty="0"/>
                  <a:t> error:</a:t>
                </a:r>
                <a:br>
                  <a:rPr lang="nl-NL" dirty="0"/>
                </a:b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nl-NL" dirty="0"/>
              </a:p>
              <a:p>
                <a:r>
                  <a:rPr lang="nl-NL" dirty="0" err="1"/>
                  <a:t>This</a:t>
                </a:r>
                <a:r>
                  <a:rPr lang="nl-NL" dirty="0"/>
                  <a:t> error can be </a:t>
                </a:r>
                <a:r>
                  <a:rPr lang="nl-NL" dirty="0" err="1"/>
                  <a:t>reduced</a:t>
                </a:r>
                <a:r>
                  <a:rPr lang="nl-NL" dirty="0"/>
                  <a:t> by </a:t>
                </a:r>
                <a:r>
                  <a:rPr lang="nl-NL" dirty="0" err="1"/>
                  <a:t>adapting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in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direction</a:t>
                </a:r>
                <a:r>
                  <a:rPr lang="nl-NL" dirty="0"/>
                  <a:t> of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negative</a:t>
                </a:r>
                <a:r>
                  <a:rPr lang="nl-NL" dirty="0"/>
                  <a:t> </a:t>
                </a:r>
                <a:r>
                  <a:rPr lang="nl-NL" dirty="0" err="1"/>
                  <a:t>gradient</a:t>
                </a:r>
                <a:r>
                  <a:rPr lang="nl-NL" dirty="0"/>
                  <a:t>: </a:t>
                </a:r>
                <a:br>
                  <a:rPr lang="nl-NL" dirty="0"/>
                </a:b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nl-NL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nl-NL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endParaRPr lang="nl-NL" dirty="0"/>
              </a:p>
              <a:p>
                <a:r>
                  <a:rPr lang="nl-NL" dirty="0" err="1"/>
                  <a:t>This</a:t>
                </a:r>
                <a:r>
                  <a:rPr lang="nl-NL" dirty="0"/>
                  <a:t> is called </a:t>
                </a:r>
                <a:r>
                  <a:rPr lang="nl-NL" b="1" dirty="0" err="1"/>
                  <a:t>gradient</a:t>
                </a:r>
                <a:r>
                  <a:rPr lang="nl-NL" b="1" dirty="0"/>
                  <a:t> </a:t>
                </a:r>
                <a:r>
                  <a:rPr lang="nl-NL" b="1" dirty="0" err="1" smtClean="0"/>
                  <a:t>descent</a:t>
                </a:r>
                <a:endParaRPr lang="nl-NL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 t="-2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210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nl-NL" dirty="0"/>
                  <a:t>Imagine a neuron with </a:t>
                </a:r>
                <a:r>
                  <a:rPr lang="nl-NL" dirty="0" err="1"/>
                  <a:t>two</a:t>
                </a:r>
                <a:r>
                  <a:rPr lang="nl-NL" dirty="0"/>
                  <a:t> </a:t>
                </a:r>
                <a:r>
                  <a:rPr lang="nl-NL" dirty="0" err="1"/>
                  <a:t>inputs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nl-NL" dirty="0"/>
                  <a:t>,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200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nl-NL" dirty="0"/>
                  <a:t> and </a:t>
                </a:r>
                <a:r>
                  <a:rPr lang="nl-NL" dirty="0" err="1"/>
                  <a:t>weights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nl-NL" dirty="0"/>
                  <a:t>. </a:t>
                </a:r>
                <a:endParaRPr lang="nl-NL" dirty="0" smtClean="0"/>
              </a:p>
              <a:p>
                <a:r>
                  <a:rPr lang="nl-NL" dirty="0" err="1" smtClean="0"/>
                  <a:t>This</a:t>
                </a:r>
                <a:r>
                  <a:rPr lang="nl-NL" dirty="0" smtClean="0"/>
                  <a:t> </a:t>
                </a:r>
                <a:r>
                  <a:rPr lang="nl-NL" dirty="0"/>
                  <a:t>neuron must </a:t>
                </a:r>
                <a:r>
                  <a:rPr lang="nl-NL" dirty="0" err="1" smtClean="0"/>
                  <a:t>learn</a:t>
                </a:r>
                <a:r>
                  <a:rPr lang="nl-NL" dirty="0" smtClean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OR </a:t>
                </a:r>
                <a:r>
                  <a:rPr lang="nl-NL" dirty="0" err="1"/>
                  <a:t>function</a:t>
                </a:r>
                <a:r>
                  <a:rPr lang="nl-NL" dirty="0"/>
                  <a:t>: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0" t="-21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hlinkClick r:id="rId3"/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45413" y="1564471"/>
            <a:ext cx="4142457" cy="44584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visualisation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 7">
                <a:extLst>
                  <a:ext uri="{FF2B5EF4-FFF2-40B4-BE49-F238E27FC236}">
                    <a16:creationId xmlns:a16="http://schemas.microsoft.com/office/drawing/2014/main" id="{637E2BD9-B0E9-4247-9F32-1D48698C8D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669065"/>
                  </p:ext>
                </p:extLst>
              </p:nvPr>
            </p:nvGraphicFramePr>
            <p:xfrm>
              <a:off x="1091232" y="4417107"/>
              <a:ext cx="3240361" cy="18705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059">
                      <a:extLst>
                        <a:ext uri="{9D8B030D-6E8A-4147-A177-3AD203B41FA5}">
                          <a16:colId xmlns:a16="http://schemas.microsoft.com/office/drawing/2014/main" val="2968905053"/>
                        </a:ext>
                      </a:extLst>
                    </a:gridCol>
                    <a:gridCol w="528059">
                      <a:extLst>
                        <a:ext uri="{9D8B030D-6E8A-4147-A177-3AD203B41FA5}">
                          <a16:colId xmlns:a16="http://schemas.microsoft.com/office/drawing/2014/main" val="610130210"/>
                        </a:ext>
                      </a:extLst>
                    </a:gridCol>
                    <a:gridCol w="528059">
                      <a:extLst>
                        <a:ext uri="{9D8B030D-6E8A-4147-A177-3AD203B41FA5}">
                          <a16:colId xmlns:a16="http://schemas.microsoft.com/office/drawing/2014/main" val="2132110293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963502852"/>
                        </a:ext>
                      </a:extLst>
                    </a:gridCol>
                  </a:tblGrid>
                  <a:tr h="1584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20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l-NL" sz="1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nl-NL" sz="12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4417881"/>
                      </a:ext>
                    </a:extLst>
                  </a:tr>
                  <a:tr h="230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200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5440189"/>
                      </a:ext>
                    </a:extLst>
                  </a:tr>
                  <a:tr h="230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nl-NL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2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nl-NL" sz="120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nl-NL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2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nl-NL" sz="12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nl-NL" sz="1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12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nl-NL" sz="12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8604829"/>
                      </a:ext>
                    </a:extLst>
                  </a:tr>
                  <a:tr h="230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nl-NL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2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nl-NL" sz="120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nl-NL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2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nl-NL" sz="12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nl-NL" sz="1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nl-NL" sz="12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nl-NL" sz="1200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6269324"/>
                      </a:ext>
                    </a:extLst>
                  </a:tr>
                  <a:tr h="230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nl-NL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nl-NL" sz="12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nl-NL" sz="120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nl-NL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nl-NL" sz="12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nl-NL" sz="12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nl-NL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nl-NL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nl-NL" sz="120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nl-NL" sz="12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nl-NL" sz="120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nl-NL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nl-NL" sz="120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nl-NL" sz="12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97812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 7">
                <a:extLst>
                  <a:ext uri="{FF2B5EF4-FFF2-40B4-BE49-F238E27FC236}">
                    <a16:creationId xmlns:a16="http://schemas.microsoft.com/office/drawing/2014/main" id="{637E2BD9-B0E9-4247-9F32-1D48698C8D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9669065"/>
                  </p:ext>
                </p:extLst>
              </p:nvPr>
            </p:nvGraphicFramePr>
            <p:xfrm>
              <a:off x="1091232" y="4417107"/>
              <a:ext cx="3240361" cy="18705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059">
                      <a:extLst>
                        <a:ext uri="{9D8B030D-6E8A-4147-A177-3AD203B41FA5}">
                          <a16:colId xmlns:a16="http://schemas.microsoft.com/office/drawing/2014/main" val="2968905053"/>
                        </a:ext>
                      </a:extLst>
                    </a:gridCol>
                    <a:gridCol w="528059">
                      <a:extLst>
                        <a:ext uri="{9D8B030D-6E8A-4147-A177-3AD203B41FA5}">
                          <a16:colId xmlns:a16="http://schemas.microsoft.com/office/drawing/2014/main" val="610130210"/>
                        </a:ext>
                      </a:extLst>
                    </a:gridCol>
                    <a:gridCol w="528059">
                      <a:extLst>
                        <a:ext uri="{9D8B030D-6E8A-4147-A177-3AD203B41FA5}">
                          <a16:colId xmlns:a16="http://schemas.microsoft.com/office/drawing/2014/main" val="2132110293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96350285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99" t="-2222" r="-513793" b="-5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3488" t="-2222" r="-419767" b="-5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149" t="-2222" r="-314943" b="-5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6324" t="-2222" r="-735" b="-5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41788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6324" t="-102222" r="-735" b="-4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5440189"/>
                      </a:ext>
                    </a:extLst>
                  </a:tr>
                  <a:tr h="4380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6324" t="-126389" r="-735" b="-2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8604829"/>
                      </a:ext>
                    </a:extLst>
                  </a:tr>
                  <a:tr h="4380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6324" t="-223288" r="-735" b="-102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269324"/>
                      </a:ext>
                    </a:extLst>
                  </a:tr>
                  <a:tr h="445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6324" t="-323288" r="-735" b="-2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97812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kstvak 5">
            <a:extLst>
              <a:ext uri="{FF2B5EF4-FFF2-40B4-BE49-F238E27FC236}">
                <a16:creationId xmlns:a16="http://schemas.microsoft.com/office/drawing/2014/main" id="{AE1CC17C-2FB9-4442-BFDF-6582C3E970F2}"/>
              </a:ext>
            </a:extLst>
          </p:cNvPr>
          <p:cNvSpPr txBox="1"/>
          <p:nvPr/>
        </p:nvSpPr>
        <p:spPr>
          <a:xfrm>
            <a:off x="4331593" y="6082913"/>
            <a:ext cx="7192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rgbClr val="002060"/>
                </a:solidFill>
              </a:rPr>
              <a:t>Sum of E</a:t>
            </a:r>
            <a:r>
              <a:rPr lang="es-ES" sz="1200" baseline="30000" dirty="0" smtClean="0">
                <a:solidFill>
                  <a:srgbClr val="002060"/>
                </a:solidFill>
              </a:rPr>
              <a:t>2</a:t>
            </a:r>
            <a:r>
              <a:rPr lang="es-ES" sz="1200" dirty="0" smtClean="0">
                <a:solidFill>
                  <a:srgbClr val="002060"/>
                </a:solidFill>
              </a:rPr>
              <a:t>: </a:t>
            </a:r>
            <a:r>
              <a:rPr lang="es-ES" sz="1200" dirty="0">
                <a:solidFill>
                  <a:srgbClr val="002060"/>
                </a:solidFill>
              </a:rPr>
              <a:t>0.25+(1-1/(1+exp(-x)))^2 +(1-1/(1+exp(-y)))^2 +(1-1/(1+exp(-(</a:t>
            </a:r>
            <a:r>
              <a:rPr lang="es-ES" sz="1200" dirty="0" err="1">
                <a:solidFill>
                  <a:srgbClr val="002060"/>
                </a:solidFill>
              </a:rPr>
              <a:t>x+y</a:t>
            </a:r>
            <a:r>
              <a:rPr lang="es-ES" sz="1200" dirty="0">
                <a:solidFill>
                  <a:srgbClr val="002060"/>
                </a:solidFill>
              </a:rPr>
              <a:t>))))^2</a:t>
            </a:r>
            <a:endParaRPr lang="nl-NL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7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NL" dirty="0" err="1" smtClean="0"/>
                  <a:t>Ccalculate</a:t>
                </a:r>
                <a:r>
                  <a:rPr lang="nl-NL" dirty="0" smtClean="0"/>
                  <a:t> </a:t>
                </a:r>
                <a:r>
                  <a:rPr lang="nl-NL" dirty="0"/>
                  <a:t>a </a:t>
                </a:r>
                <a:r>
                  <a:rPr lang="nl-NL" dirty="0" err="1"/>
                  <a:t>formula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gradient</a:t>
                </a:r>
                <a:r>
                  <a:rPr lang="nl-NL" dirty="0"/>
                  <a:t> by </a:t>
                </a:r>
                <a:r>
                  <a:rPr lang="nl-NL" dirty="0" err="1"/>
                  <a:t>differentiating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nl-NL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nl-NL" dirty="0"/>
                  <a:t>:</a:t>
                </a:r>
              </a:p>
              <a:p>
                <a:pPr marL="0" indent="0" algn="ctr">
                  <a:buNone/>
                </a:pPr>
                <a:r>
                  <a:rPr lang="nl-NL" dirty="0"/>
                  <a:t/>
                </a:r>
                <a:br>
                  <a:rPr lang="nl-NL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l-NL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  <m:nary>
                          <m:naryPr>
                            <m:chr m:val="∑"/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sSub>
                              <m:sSubPr>
                                <m:ctrlPr>
                                  <a:rPr lang="nl-N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NL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nl-NL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nl-NL" dirty="0"/>
              </a:p>
              <a:p>
                <a:endParaRPr lang="nl-NL" dirty="0"/>
              </a:p>
              <a:p>
                <a:pPr marL="0" indent="0" algn="ctr">
                  <a:buNone/>
                </a:pPr>
                <a:r>
                  <a:rPr lang="nl-NL" dirty="0"/>
                  <a:t>Factor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nl-NL" dirty="0"/>
                  <a:t> is called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i="1" dirty="0"/>
                  <a:t>delta error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nl-NL" dirty="0"/>
                  <a:t> : </a:t>
                </a:r>
                <a:br>
                  <a:rPr lang="nl-NL" dirty="0"/>
                </a:br>
                <a:r>
                  <a:rPr lang="nl-NL" dirty="0"/>
                  <a:t/>
                </a:r>
                <a:br>
                  <a:rPr lang="nl-NL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nl-NL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l-NL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 t="-2326" b="-18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Delta rule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29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i="1" dirty="0" smtClean="0"/>
                  <a:t>Apply </a:t>
                </a:r>
                <a:r>
                  <a:rPr lang="nl-NL" i="1" dirty="0" err="1"/>
                  <a:t>the</a:t>
                </a:r>
                <a:r>
                  <a:rPr lang="nl-NL" i="1" dirty="0"/>
                  <a:t> chain </a:t>
                </a:r>
                <a:r>
                  <a:rPr lang="nl-NL" i="1" dirty="0" err="1"/>
                  <a:t>rule</a:t>
                </a:r>
                <a:r>
                  <a:rPr lang="nl-NL" i="1" dirty="0"/>
                  <a:t> to </a:t>
                </a:r>
                <a:r>
                  <a:rPr lang="nl-NL" i="1" dirty="0" err="1"/>
                  <a:t>determine</a:t>
                </a:r>
                <a:r>
                  <a:rPr lang="nl-NL" i="1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nl-NL" i="1" dirty="0"/>
                  <a:t> </a:t>
                </a:r>
                <a:r>
                  <a:rPr lang="nl-NL" i="1" dirty="0" smtClean="0"/>
                  <a:t>:</a:t>
                </a:r>
              </a:p>
              <a:p>
                <a:pPr marL="0" indent="0">
                  <a:buNone/>
                </a:pPr>
                <a:r>
                  <a:rPr lang="nl-NL" i="1" dirty="0" smtClean="0"/>
                  <a:t/>
                </a:r>
                <a:br>
                  <a:rPr lang="nl-NL" i="1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𝑑𝐸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𝑑𝐸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ea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NL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NL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nl-NL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nl-NL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r>
                  <a:rPr lang="nl-NL" i="1" dirty="0"/>
                  <a:t/>
                </a:r>
                <a:br>
                  <a:rPr lang="nl-NL" i="1" dirty="0"/>
                </a:br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 t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Delta rule (continued)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 4">
                <a:extLst>
                  <a:ext uri="{FF2B5EF4-FFF2-40B4-BE49-F238E27FC236}">
                    <a16:creationId xmlns:a16="http://schemas.microsoft.com/office/drawing/2014/main" id="{51F46827-979F-4636-AAD2-CBBFC1E3A9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7856240"/>
                  </p:ext>
                </p:extLst>
              </p:nvPr>
            </p:nvGraphicFramePr>
            <p:xfrm>
              <a:off x="1196452" y="4076016"/>
              <a:ext cx="6840760" cy="1026351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2232248">
                      <a:extLst>
                        <a:ext uri="{9D8B030D-6E8A-4147-A177-3AD203B41FA5}">
                          <a16:colId xmlns:a16="http://schemas.microsoft.com/office/drawing/2014/main" val="801482781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554279895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24529390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nl-NL" sz="1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80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  <m:r>
                                      <a:rPr lang="nl-NL" sz="180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nl-NL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p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nl-NL" sz="1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nl-NL" sz="1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=−2</m:t>
                                </m:r>
                                <m:d>
                                  <m:dPr>
                                    <m:ctrlPr>
                                      <a:rPr lang="nl-NL" sz="1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nl-NL" sz="1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d>
                                  <m:dPr>
                                    <m:ctrlPr>
                                      <a:rPr lang="nl-NL" sz="1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nl-NL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3508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nl-NL" sz="1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d>
                                <m:r>
                                  <a:rPr lang="nl-NL" sz="180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nl-NL" sz="1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(1+</m:t>
                                    </m:r>
                                    <m:sSup>
                                      <m:sSupPr>
                                        <m:ctrlPr>
                                          <a:rPr lang="nl-NL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nl-NL" sz="1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nl-NL" sz="1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nl-NL" sz="1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  <m:r>
                                      <a:rPr lang="nl-NL" sz="1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80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nl-NL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nl-NL" sz="1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1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nl-NL" sz="1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nl-NL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nl-NL" sz="1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nl-NL" sz="1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NL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nl-NL" sz="1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nl-NL" sz="1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NL" sz="1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nl-NL" sz="1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r>
                                <a:rPr lang="nl-NL" sz="1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sz="1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nl-NL" sz="1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nl-NL" sz="1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nl-NL" sz="1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nl-NL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6113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 4">
                <a:extLst>
                  <a:ext uri="{FF2B5EF4-FFF2-40B4-BE49-F238E27FC236}">
                    <a16:creationId xmlns:a16="http://schemas.microsoft.com/office/drawing/2014/main" id="{51F46827-979F-4636-AAD2-CBBFC1E3A9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7856240"/>
                  </p:ext>
                </p:extLst>
              </p:nvPr>
            </p:nvGraphicFramePr>
            <p:xfrm>
              <a:off x="1196452" y="4076016"/>
              <a:ext cx="6840760" cy="1026351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2232248">
                      <a:extLst>
                        <a:ext uri="{9D8B030D-6E8A-4147-A177-3AD203B41FA5}">
                          <a16:colId xmlns:a16="http://schemas.microsoft.com/office/drawing/2014/main" val="801482781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554279895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24529390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73" t="-1639" r="-207377" b="-1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8403" t="-1639" r="-537815" b="-1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6176" t="-1639" r="-313" b="-1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3508896"/>
                      </a:ext>
                    </a:extLst>
                  </a:tr>
                  <a:tr h="6555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3" t="-56881" r="-207377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403" t="-56881" r="-537815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6176" t="-56881" r="-313" b="-18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61137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6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34999" y="2276475"/>
                <a:ext cx="5918199" cy="39449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nl-NL" dirty="0" smtClean="0"/>
                  <a:t>Network </a:t>
                </a:r>
                <a:r>
                  <a:rPr lang="nl-NL" dirty="0" err="1"/>
                  <a:t>consisting</a:t>
                </a:r>
                <a:r>
                  <a:rPr lang="nl-NL" dirty="0"/>
                  <a:t> of multiple (N) </a:t>
                </a:r>
                <a:r>
                  <a:rPr lang="nl-NL" dirty="0" err="1"/>
                  <a:t>layers</a:t>
                </a:r>
                <a:r>
                  <a:rPr lang="nl-NL" dirty="0" smtClean="0"/>
                  <a:t>:</a:t>
                </a:r>
                <a:br>
                  <a:rPr lang="nl-NL" dirty="0" smtClean="0"/>
                </a:br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r>
                  <a:rPr lang="nl-NL" dirty="0"/>
                  <a:t>Vector (tensor) </a:t>
                </a:r>
                <a:r>
                  <a:rPr lang="nl-NL" dirty="0" err="1"/>
                  <a:t>notation</a:t>
                </a:r>
                <a:r>
                  <a:rPr lang="nl-NL" dirty="0" smtClean="0"/>
                  <a:t>:</a:t>
                </a:r>
                <a:br>
                  <a:rPr lang="nl-NL" dirty="0" smtClean="0"/>
                </a:b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l-NL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nl-NL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nl-NL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nl-NL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nl-N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num>
                            <m:den>
                              <m:sSubSup>
                                <m:sSubSupPr>
                                  <m:ctrlPr>
                                    <a:rPr lang="nl-N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nl-NL" sz="16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nl-NL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l-NL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nl-NL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nl-NL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nl-NL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nl-N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num>
                            <m:den>
                              <m:sSubSup>
                                <m:sSubSupPr>
                                  <m:ctrlPr>
                                    <a:rPr lang="nl-N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nl-NL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nl-NL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NL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nl-NL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34999" y="2276475"/>
                <a:ext cx="5918199" cy="3944938"/>
              </a:xfrm>
              <a:blipFill>
                <a:blip r:embed="rId3"/>
                <a:stretch>
                  <a:fillRect l="-824" t="-3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nl-NL" dirty="0"/>
                  <a:t>Organisations of </a:t>
                </a:r>
                <a:r>
                  <a:rPr lang="nl-NL" dirty="0" err="1"/>
                  <a:t>weights</a:t>
                </a:r>
                <a:r>
                  <a:rPr lang="nl-NL" dirty="0"/>
                  <a:t> in a </a:t>
                </a:r>
                <a:r>
                  <a:rPr lang="nl-NL" dirty="0" err="1"/>
                  <a:t>multi-layer</a:t>
                </a:r>
                <a:r>
                  <a:rPr lang="nl-NL" dirty="0"/>
                  <a:t> </a:t>
                </a:r>
                <a:r>
                  <a:rPr lang="nl-NL" dirty="0" err="1"/>
                  <a:t>network</a:t>
                </a:r>
                <a:r>
                  <a:rPr lang="nl-NL" dirty="0"/>
                  <a:t>:</a:t>
                </a:r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pPr marL="0" indent="0">
                  <a:buNone/>
                </a:pPr>
                <a:endParaRPr lang="nl-NL" sz="1600" dirty="0"/>
              </a:p>
              <a:p>
                <a:pPr marL="0" indent="0">
                  <a:buNone/>
                </a:pPr>
                <a:endParaRPr lang="nl-NL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nl-NL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sSub>
                                      <m:sSub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nl-NL" sz="1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nl-NL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nl-NL" sz="16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NL" sz="1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974" t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Multi-</a:t>
            </a:r>
            <a:r>
              <a:rPr lang="nl-NL" dirty="0" err="1"/>
              <a:t>layer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34DD1E1-7FD4-4321-9C38-A4CAD8D1B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288014"/>
              </p:ext>
            </p:extLst>
          </p:nvPr>
        </p:nvGraphicFramePr>
        <p:xfrm>
          <a:off x="1550946" y="2795383"/>
          <a:ext cx="4401390" cy="1838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5" imgW="28164960" imgH="11491920" progId="">
                  <p:embed/>
                </p:oleObj>
              </mc:Choice>
              <mc:Fallback>
                <p:oleObj r:id="rId5" imgW="28164960" imgH="11491920" progId="">
                  <p:embed/>
                  <p:pic>
                    <p:nvPicPr>
                      <p:cNvPr id="38" name="Object 37">
                        <a:extLst>
                          <a:ext uri="{FF2B5EF4-FFF2-40B4-BE49-F238E27FC236}">
                            <a16:creationId xmlns:a16="http://schemas.microsoft.com/office/drawing/2014/main" id="{234DD1E1-7FD4-4321-9C38-A4CAD8D1B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0946" y="2795383"/>
                        <a:ext cx="4401390" cy="1838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2518345-79AC-49DC-AAFF-1F01F4871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972230"/>
              </p:ext>
            </p:extLst>
          </p:nvPr>
        </p:nvGraphicFramePr>
        <p:xfrm>
          <a:off x="7145414" y="3107800"/>
          <a:ext cx="3480048" cy="2126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7" imgW="21841200" imgH="13041000" progId="">
                  <p:embed/>
                </p:oleObj>
              </mc:Choice>
              <mc:Fallback>
                <p:oleObj r:id="rId7" imgW="21841200" imgH="13041000" progId="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32518345-79AC-49DC-AAFF-1F01F4871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45414" y="3107800"/>
                        <a:ext cx="3480048" cy="2126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54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generalizing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delta </a:t>
            </a:r>
            <a:r>
              <a:rPr lang="nl-NL" dirty="0" err="1"/>
              <a:t>rule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train </a:t>
            </a:r>
            <a:r>
              <a:rPr lang="nl-NL" dirty="0" err="1"/>
              <a:t>weights</a:t>
            </a:r>
            <a:r>
              <a:rPr lang="nl-NL" dirty="0"/>
              <a:t> in </a:t>
            </a:r>
            <a:r>
              <a:rPr lang="nl-NL" dirty="0" err="1"/>
              <a:t>hidden</a:t>
            </a:r>
            <a:r>
              <a:rPr lang="nl-NL" dirty="0"/>
              <a:t> </a:t>
            </a:r>
            <a:r>
              <a:rPr lang="nl-NL" dirty="0" err="1"/>
              <a:t>layers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Generalized</a:t>
            </a:r>
            <a:r>
              <a:rPr lang="nl-NL" dirty="0"/>
              <a:t> Delta </a:t>
            </a:r>
            <a:r>
              <a:rPr lang="nl-NL" dirty="0" err="1"/>
              <a:t>Rule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pSp>
        <p:nvGrpSpPr>
          <p:cNvPr id="3" name="Group 2"/>
          <p:cNvGrpSpPr/>
          <p:nvPr/>
        </p:nvGrpSpPr>
        <p:grpSpPr>
          <a:xfrm>
            <a:off x="6056162" y="5188784"/>
            <a:ext cx="3386232" cy="1087550"/>
            <a:chOff x="6056162" y="5188784"/>
            <a:chExt cx="3386232" cy="1087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kstvak 40">
                  <a:extLst>
                    <a:ext uri="{FF2B5EF4-FFF2-40B4-BE49-F238E27FC236}">
                      <a16:creationId xmlns:a16="http://schemas.microsoft.com/office/drawing/2014/main" id="{8B7E9615-4B87-4278-94A4-1D90A714CC2C}"/>
                    </a:ext>
                  </a:extLst>
                </p:cNvPr>
                <p:cNvSpPr txBox="1"/>
                <p:nvPr/>
              </p:nvSpPr>
              <p:spPr>
                <a:xfrm>
                  <a:off x="6056162" y="5188784"/>
                  <a:ext cx="3232488" cy="6156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nl-NL" b="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r>
                    <a:rPr lang="nl-NL" dirty="0">
                      <a:solidFill>
                        <a:srgbClr val="002060"/>
                      </a:solidFill>
                    </a:rPr>
                    <a:t/>
                  </a:r>
                  <a:br>
                    <a:rPr lang="nl-NL" dirty="0">
                      <a:solidFill>
                        <a:srgbClr val="002060"/>
                      </a:solidFill>
                    </a:rPr>
                  </a:br>
                  <a:endParaRPr lang="nl-NL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kstvak 40">
                  <a:extLst>
                    <a:ext uri="{FF2B5EF4-FFF2-40B4-BE49-F238E27FC236}">
                      <a16:creationId xmlns:a16="http://schemas.microsoft.com/office/drawing/2014/main" id="{8B7E9615-4B87-4278-94A4-1D90A714C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162" y="5188784"/>
                  <a:ext cx="3232488" cy="615618"/>
                </a:xfrm>
                <a:prstGeom prst="rect">
                  <a:avLst/>
                </a:prstGeom>
                <a:blipFill>
                  <a:blip r:embed="rId2"/>
                  <a:stretch>
                    <a:fillRect l="-2637" b="-19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kstvak 43">
                  <a:extLst>
                    <a:ext uri="{FF2B5EF4-FFF2-40B4-BE49-F238E27FC236}">
                      <a16:creationId xmlns:a16="http://schemas.microsoft.com/office/drawing/2014/main" id="{F94AFD41-AC4C-4828-85ED-519CCBF9FCC9}"/>
                    </a:ext>
                  </a:extLst>
                </p:cNvPr>
                <p:cNvSpPr txBox="1"/>
                <p:nvPr/>
              </p:nvSpPr>
              <p:spPr>
                <a:xfrm>
                  <a:off x="9224514" y="5968557"/>
                  <a:ext cx="2178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24" name="Tekstvak 43">
                  <a:extLst>
                    <a:ext uri="{FF2B5EF4-FFF2-40B4-BE49-F238E27FC236}">
                      <a16:creationId xmlns:a16="http://schemas.microsoft.com/office/drawing/2014/main" id="{F94AFD41-AC4C-4828-85ED-519CCBF9F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514" y="5968557"/>
                  <a:ext cx="217880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9444" r="-19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Rechte verbindingslijn met pijl 44">
              <a:extLst>
                <a:ext uri="{FF2B5EF4-FFF2-40B4-BE49-F238E27FC236}">
                  <a16:creationId xmlns:a16="http://schemas.microsoft.com/office/drawing/2014/main" id="{E9E98405-F5A6-4A08-AC65-8181BD47F6FD}"/>
                </a:ext>
              </a:extLst>
            </p:cNvPr>
            <p:cNvCxnSpPr>
              <a:stCxn id="24" idx="1"/>
            </p:cNvCxnSpPr>
            <p:nvPr/>
          </p:nvCxnSpPr>
          <p:spPr bwMode="auto">
            <a:xfrm flipH="1">
              <a:off x="6470796" y="6122446"/>
              <a:ext cx="275371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kstvak 48">
                  <a:extLst>
                    <a:ext uri="{FF2B5EF4-FFF2-40B4-BE49-F238E27FC236}">
                      <a16:creationId xmlns:a16="http://schemas.microsoft.com/office/drawing/2014/main" id="{5DCAFA4B-E231-4D7E-88A0-0345CEC4870D}"/>
                    </a:ext>
                  </a:extLst>
                </p:cNvPr>
                <p:cNvSpPr txBox="1"/>
                <p:nvPr/>
              </p:nvSpPr>
              <p:spPr>
                <a:xfrm>
                  <a:off x="6095399" y="5968557"/>
                  <a:ext cx="3579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kstvak 48">
                  <a:extLst>
                    <a:ext uri="{FF2B5EF4-FFF2-40B4-BE49-F238E27FC236}">
                      <a16:creationId xmlns:a16="http://schemas.microsoft.com/office/drawing/2014/main" id="{5DCAFA4B-E231-4D7E-88A0-0345CEC48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399" y="5968557"/>
                  <a:ext cx="35798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085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2784709" y="5188784"/>
            <a:ext cx="3216859" cy="1057062"/>
            <a:chOff x="2784709" y="5188784"/>
            <a:chExt cx="3216859" cy="1057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kstvak 41">
                  <a:extLst>
                    <a:ext uri="{FF2B5EF4-FFF2-40B4-BE49-F238E27FC236}">
                      <a16:creationId xmlns:a16="http://schemas.microsoft.com/office/drawing/2014/main" id="{ADED08ED-FC88-4009-943E-350B9BB5F0ED}"/>
                    </a:ext>
                  </a:extLst>
                </p:cNvPr>
                <p:cNvSpPr txBox="1"/>
                <p:nvPr/>
              </p:nvSpPr>
              <p:spPr>
                <a:xfrm>
                  <a:off x="2784709" y="5188784"/>
                  <a:ext cx="3208635" cy="6156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nl-NL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nl-NL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nl-NL" b="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nl-NL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nl-NL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r>
                    <a:rPr lang="nl-NL" dirty="0">
                      <a:solidFill>
                        <a:srgbClr val="002060"/>
                      </a:solidFill>
                    </a:rPr>
                    <a:t/>
                  </a:r>
                  <a:br>
                    <a:rPr lang="nl-NL" dirty="0">
                      <a:solidFill>
                        <a:srgbClr val="002060"/>
                      </a:solidFill>
                    </a:rPr>
                  </a:br>
                  <a:endParaRPr lang="nl-NL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kstvak 41">
                  <a:extLst>
                    <a:ext uri="{FF2B5EF4-FFF2-40B4-BE49-F238E27FC236}">
                      <a16:creationId xmlns:a16="http://schemas.microsoft.com/office/drawing/2014/main" id="{ADED08ED-FC88-4009-943E-350B9BB5F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4709" y="5188784"/>
                  <a:ext cx="3208635" cy="615618"/>
                </a:xfrm>
                <a:prstGeom prst="rect">
                  <a:avLst/>
                </a:prstGeom>
                <a:blipFill>
                  <a:blip r:embed="rId5"/>
                  <a:stretch>
                    <a:fillRect l="-2662" b="-19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Rechte verbindingslijn met pijl 50">
              <a:extLst>
                <a:ext uri="{FF2B5EF4-FFF2-40B4-BE49-F238E27FC236}">
                  <a16:creationId xmlns:a16="http://schemas.microsoft.com/office/drawing/2014/main" id="{09278C20-B206-4606-BB4D-42FB2B6E012A}"/>
                </a:ext>
              </a:extLst>
            </p:cNvPr>
            <p:cNvCxnSpPr/>
            <p:nvPr/>
          </p:nvCxnSpPr>
          <p:spPr bwMode="auto">
            <a:xfrm flipH="1">
              <a:off x="3247850" y="6121446"/>
              <a:ext cx="275371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kstvak 51">
                  <a:extLst>
                    <a:ext uri="{FF2B5EF4-FFF2-40B4-BE49-F238E27FC236}">
                      <a16:creationId xmlns:a16="http://schemas.microsoft.com/office/drawing/2014/main" id="{DCB35C57-1872-487E-85B8-E8FE02D2C00C}"/>
                    </a:ext>
                  </a:extLst>
                </p:cNvPr>
                <p:cNvSpPr txBox="1"/>
                <p:nvPr/>
              </p:nvSpPr>
              <p:spPr>
                <a:xfrm>
                  <a:off x="2802000" y="5938069"/>
                  <a:ext cx="35201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kstvak 51">
                  <a:extLst>
                    <a:ext uri="{FF2B5EF4-FFF2-40B4-BE49-F238E27FC236}">
                      <a16:creationId xmlns:a16="http://schemas.microsoft.com/office/drawing/2014/main" id="{DCB35C57-1872-487E-85B8-E8FE02D2C0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000" y="5938069"/>
                  <a:ext cx="352019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263" r="-1754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2297546" y="3156504"/>
            <a:ext cx="7133307" cy="1791301"/>
            <a:chOff x="2297546" y="3156504"/>
            <a:chExt cx="7133307" cy="1791301"/>
          </a:xfrm>
        </p:grpSpPr>
        <p:sp>
          <p:nvSpPr>
            <p:cNvPr id="9" name="Ovaal 3">
              <a:extLst>
                <a:ext uri="{FF2B5EF4-FFF2-40B4-BE49-F238E27FC236}">
                  <a16:creationId xmlns:a16="http://schemas.microsoft.com/office/drawing/2014/main" id="{33E605A4-A5AA-41C5-9B04-0545834D0DF5}"/>
                </a:ext>
              </a:extLst>
            </p:cNvPr>
            <p:cNvSpPr/>
            <p:nvPr/>
          </p:nvSpPr>
          <p:spPr bwMode="auto">
            <a:xfrm>
              <a:off x="6632226" y="3159246"/>
              <a:ext cx="1368152" cy="136815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cxnSp>
          <p:nvCxnSpPr>
            <p:cNvPr id="10" name="Rechte verbindingslijn met pijl 4">
              <a:extLst>
                <a:ext uri="{FF2B5EF4-FFF2-40B4-BE49-F238E27FC236}">
                  <a16:creationId xmlns:a16="http://schemas.microsoft.com/office/drawing/2014/main" id="{E9F1C4BE-889D-434C-BD77-F141A69C7BCC}"/>
                </a:ext>
              </a:extLst>
            </p:cNvPr>
            <p:cNvCxnSpPr>
              <a:endCxn id="19" idx="2"/>
            </p:cNvCxnSpPr>
            <p:nvPr/>
          </p:nvCxnSpPr>
          <p:spPr bwMode="auto">
            <a:xfrm>
              <a:off x="2618359" y="3824870"/>
              <a:ext cx="1179809" cy="1571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Rechte verbindingslijn met pijl 5">
              <a:extLst>
                <a:ext uri="{FF2B5EF4-FFF2-40B4-BE49-F238E27FC236}">
                  <a16:creationId xmlns:a16="http://schemas.microsoft.com/office/drawing/2014/main" id="{6DB9048B-8B13-4FE3-ABE3-033B48BE4BF5}"/>
                </a:ext>
              </a:extLst>
            </p:cNvPr>
            <p:cNvCxnSpPr>
              <a:cxnSpLocks/>
              <a:endCxn id="9" idx="2"/>
            </p:cNvCxnSpPr>
            <p:nvPr/>
          </p:nvCxnSpPr>
          <p:spPr bwMode="auto">
            <a:xfrm>
              <a:off x="5897640" y="3843322"/>
              <a:ext cx="73458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kstvak 8">
                  <a:extLst>
                    <a:ext uri="{FF2B5EF4-FFF2-40B4-BE49-F238E27FC236}">
                      <a16:creationId xmlns:a16="http://schemas.microsoft.com/office/drawing/2014/main" id="{1851205F-EE84-4890-9035-95B6A435F915}"/>
                    </a:ext>
                  </a:extLst>
                </p:cNvPr>
                <p:cNvSpPr txBox="1"/>
                <p:nvPr/>
              </p:nvSpPr>
              <p:spPr>
                <a:xfrm>
                  <a:off x="2297546" y="3631062"/>
                  <a:ext cx="30514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kstvak 8">
                  <a:extLst>
                    <a:ext uri="{FF2B5EF4-FFF2-40B4-BE49-F238E27FC236}">
                      <a16:creationId xmlns:a16="http://schemas.microsoft.com/office/drawing/2014/main" id="{1851205F-EE84-4890-9035-95B6A435F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546" y="3631062"/>
                  <a:ext cx="305147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6000" r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kstvak 9">
                  <a:extLst>
                    <a:ext uri="{FF2B5EF4-FFF2-40B4-BE49-F238E27FC236}">
                      <a16:creationId xmlns:a16="http://schemas.microsoft.com/office/drawing/2014/main" id="{F45ACA25-4F30-42DF-97D7-82FD5B4B6F64}"/>
                    </a:ext>
                  </a:extLst>
                </p:cNvPr>
                <p:cNvSpPr txBox="1"/>
                <p:nvPr/>
              </p:nvSpPr>
              <p:spPr>
                <a:xfrm>
                  <a:off x="3041539" y="3770617"/>
                  <a:ext cx="35201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kstvak 9">
                  <a:extLst>
                    <a:ext uri="{FF2B5EF4-FFF2-40B4-BE49-F238E27FC236}">
                      <a16:creationId xmlns:a16="http://schemas.microsoft.com/office/drawing/2014/main" id="{F45ACA25-4F30-42DF-97D7-82FD5B4B6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539" y="3770617"/>
                  <a:ext cx="352019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5172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kstvak 10">
                  <a:extLst>
                    <a:ext uri="{FF2B5EF4-FFF2-40B4-BE49-F238E27FC236}">
                      <a16:creationId xmlns:a16="http://schemas.microsoft.com/office/drawing/2014/main" id="{6E4203F7-C0C2-41AE-9EF2-94926F290252}"/>
                    </a:ext>
                  </a:extLst>
                </p:cNvPr>
                <p:cNvSpPr txBox="1"/>
                <p:nvPr/>
              </p:nvSpPr>
              <p:spPr>
                <a:xfrm>
                  <a:off x="5541709" y="3689433"/>
                  <a:ext cx="28312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kstvak 10">
                  <a:extLst>
                    <a:ext uri="{FF2B5EF4-FFF2-40B4-BE49-F238E27FC236}">
                      <a16:creationId xmlns:a16="http://schemas.microsoft.com/office/drawing/2014/main" id="{6E4203F7-C0C2-41AE-9EF2-94926F290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1709" y="3689433"/>
                  <a:ext cx="283128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0638" r="-8511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kstvak 11">
                  <a:extLst>
                    <a:ext uri="{FF2B5EF4-FFF2-40B4-BE49-F238E27FC236}">
                      <a16:creationId xmlns:a16="http://schemas.microsoft.com/office/drawing/2014/main" id="{69D6BF8C-DE42-4BD8-8770-215C05D8FE5F}"/>
                    </a:ext>
                  </a:extLst>
                </p:cNvPr>
                <p:cNvSpPr txBox="1"/>
                <p:nvPr/>
              </p:nvSpPr>
              <p:spPr>
                <a:xfrm>
                  <a:off x="6095399" y="3784951"/>
                  <a:ext cx="3579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nl-NL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kstvak 11">
                  <a:extLst>
                    <a:ext uri="{FF2B5EF4-FFF2-40B4-BE49-F238E27FC236}">
                      <a16:creationId xmlns:a16="http://schemas.microsoft.com/office/drawing/2014/main" id="{69D6BF8C-DE42-4BD8-8770-215C05D8F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399" y="3784951"/>
                  <a:ext cx="357982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5085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kstvak 16">
                  <a:extLst>
                    <a:ext uri="{FF2B5EF4-FFF2-40B4-BE49-F238E27FC236}">
                      <a16:creationId xmlns:a16="http://schemas.microsoft.com/office/drawing/2014/main" id="{39557228-DD4F-4A90-98F1-E35465B88427}"/>
                    </a:ext>
                  </a:extLst>
                </p:cNvPr>
                <p:cNvSpPr txBox="1"/>
                <p:nvPr/>
              </p:nvSpPr>
              <p:spPr>
                <a:xfrm>
                  <a:off x="9224514" y="3686409"/>
                  <a:ext cx="20633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6" name="Tekstvak 16">
                  <a:extLst>
                    <a:ext uri="{FF2B5EF4-FFF2-40B4-BE49-F238E27FC236}">
                      <a16:creationId xmlns:a16="http://schemas.microsoft.com/office/drawing/2014/main" id="{39557228-DD4F-4A90-98F1-E35465B88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514" y="3686409"/>
                  <a:ext cx="206339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23529" r="-20588" b="-1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kstvak 17">
                  <a:extLst>
                    <a:ext uri="{FF2B5EF4-FFF2-40B4-BE49-F238E27FC236}">
                      <a16:creationId xmlns:a16="http://schemas.microsoft.com/office/drawing/2014/main" id="{1CEF4C0B-45B1-4348-BEF5-940C83879D1B}"/>
                    </a:ext>
                  </a:extLst>
                </p:cNvPr>
                <p:cNvSpPr txBox="1"/>
                <p:nvPr/>
              </p:nvSpPr>
              <p:spPr>
                <a:xfrm>
                  <a:off x="7044387" y="3513649"/>
                  <a:ext cx="676146" cy="745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7" name="Tekstvak 17">
                  <a:extLst>
                    <a:ext uri="{FF2B5EF4-FFF2-40B4-BE49-F238E27FC236}">
                      <a16:creationId xmlns:a16="http://schemas.microsoft.com/office/drawing/2014/main" id="{1CEF4C0B-45B1-4348-BEF5-940C83879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4387" y="3513649"/>
                  <a:ext cx="676146" cy="745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Rechte verbindingslijn met pijl 18">
              <a:extLst>
                <a:ext uri="{FF2B5EF4-FFF2-40B4-BE49-F238E27FC236}">
                  <a16:creationId xmlns:a16="http://schemas.microsoft.com/office/drawing/2014/main" id="{197FB054-0701-4876-ACD0-F33C13B339D1}"/>
                </a:ext>
              </a:extLst>
            </p:cNvPr>
            <p:cNvCxnSpPr>
              <a:stCxn id="9" idx="6"/>
              <a:endCxn id="16" idx="1"/>
            </p:cNvCxnSpPr>
            <p:nvPr/>
          </p:nvCxnSpPr>
          <p:spPr bwMode="auto">
            <a:xfrm flipV="1">
              <a:off x="8000378" y="3840298"/>
              <a:ext cx="1224136" cy="302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Ovaal 22">
              <a:extLst>
                <a:ext uri="{FF2B5EF4-FFF2-40B4-BE49-F238E27FC236}">
                  <a16:creationId xmlns:a16="http://schemas.microsoft.com/office/drawing/2014/main" id="{5F53C40C-904A-49E0-AC6C-3DDAAD4A3B69}"/>
                </a:ext>
              </a:extLst>
            </p:cNvPr>
            <p:cNvSpPr/>
            <p:nvPr/>
          </p:nvSpPr>
          <p:spPr bwMode="auto">
            <a:xfrm>
              <a:off x="3798168" y="3156504"/>
              <a:ext cx="1368152" cy="1368152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kstvak 32">
                  <a:extLst>
                    <a:ext uri="{FF2B5EF4-FFF2-40B4-BE49-F238E27FC236}">
                      <a16:creationId xmlns:a16="http://schemas.microsoft.com/office/drawing/2014/main" id="{9F8B3B0D-9A2D-478A-944C-C73CB3BC1013}"/>
                    </a:ext>
                  </a:extLst>
                </p:cNvPr>
                <p:cNvSpPr txBox="1"/>
                <p:nvPr/>
              </p:nvSpPr>
              <p:spPr>
                <a:xfrm>
                  <a:off x="4237014" y="3513649"/>
                  <a:ext cx="676146" cy="745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nl-NL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20" name="Tekstvak 32">
                  <a:extLst>
                    <a:ext uri="{FF2B5EF4-FFF2-40B4-BE49-F238E27FC236}">
                      <a16:creationId xmlns:a16="http://schemas.microsoft.com/office/drawing/2014/main" id="{9F8B3B0D-9A2D-478A-944C-C73CB3BC1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014" y="3513649"/>
                  <a:ext cx="676146" cy="745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Rechte verbindingslijn met pijl 34">
              <a:extLst>
                <a:ext uri="{FF2B5EF4-FFF2-40B4-BE49-F238E27FC236}">
                  <a16:creationId xmlns:a16="http://schemas.microsoft.com/office/drawing/2014/main" id="{01ECB9BA-A857-4317-A08A-5EF1BB70F5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66320" y="3840298"/>
              <a:ext cx="332509" cy="282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kstvak 6">
              <a:extLst>
                <a:ext uri="{FF2B5EF4-FFF2-40B4-BE49-F238E27FC236}">
                  <a16:creationId xmlns:a16="http://schemas.microsoft.com/office/drawing/2014/main" id="{FDAE0AAB-80FC-4DE5-BB2B-8CA8338BD6FB}"/>
                </a:ext>
              </a:extLst>
            </p:cNvPr>
            <p:cNvSpPr txBox="1"/>
            <p:nvPr/>
          </p:nvSpPr>
          <p:spPr>
            <a:xfrm>
              <a:off x="3639646" y="4542665"/>
              <a:ext cx="1768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i="1" dirty="0" err="1">
                  <a:solidFill>
                    <a:srgbClr val="002060"/>
                  </a:solidFill>
                </a:rPr>
                <a:t>hidden</a:t>
              </a:r>
              <a:r>
                <a:rPr lang="nl-NL" i="1" dirty="0">
                  <a:solidFill>
                    <a:srgbClr val="002060"/>
                  </a:solidFill>
                </a:rPr>
                <a:t> neuron</a:t>
              </a:r>
            </a:p>
          </p:txBody>
        </p:sp>
        <p:sp>
          <p:nvSpPr>
            <p:cNvPr id="30" name="Tekstvak 24">
              <a:extLst>
                <a:ext uri="{FF2B5EF4-FFF2-40B4-BE49-F238E27FC236}">
                  <a16:creationId xmlns:a16="http://schemas.microsoft.com/office/drawing/2014/main" id="{D5645E17-046A-408D-9820-38E969FE5C3F}"/>
                </a:ext>
              </a:extLst>
            </p:cNvPr>
            <p:cNvSpPr txBox="1"/>
            <p:nvPr/>
          </p:nvSpPr>
          <p:spPr>
            <a:xfrm>
              <a:off x="6457311" y="4547695"/>
              <a:ext cx="1768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i="1" dirty="0">
                  <a:solidFill>
                    <a:srgbClr val="002060"/>
                  </a:solidFill>
                </a:rPr>
                <a:t>output neuron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390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Imagine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1:1:1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slide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/>
              <a:t>must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identity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:</a:t>
            </a:r>
            <a:endParaRPr lang="nl-NL" sz="20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Gradient</a:t>
            </a:r>
            <a:r>
              <a:rPr lang="nl-NL" dirty="0"/>
              <a:t> </a:t>
            </a:r>
            <a:r>
              <a:rPr lang="nl-NL" dirty="0" err="1"/>
              <a:t>descent</a:t>
            </a:r>
            <a:r>
              <a:rPr lang="nl-NL" dirty="0"/>
              <a:t> &amp; </a:t>
            </a:r>
            <a:r>
              <a:rPr lang="nl-NL" dirty="0" err="1"/>
              <a:t>local</a:t>
            </a:r>
            <a:r>
              <a:rPr lang="nl-NL" dirty="0"/>
              <a:t> minima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pic>
        <p:nvPicPr>
          <p:cNvPr id="9" name="Afbeelding 4">
            <a:hlinkClick r:id="rId2"/>
            <a:extLst>
              <a:ext uri="{FF2B5EF4-FFF2-40B4-BE49-F238E27FC236}">
                <a16:creationId xmlns:a16="http://schemas.microsoft.com/office/drawing/2014/main" id="{61F17C85-60ED-41B0-A83D-C0A4D847B4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639"/>
          <a:stretch/>
        </p:blipFill>
        <p:spPr>
          <a:xfrm>
            <a:off x="6926442" y="2120303"/>
            <a:ext cx="4203873" cy="4203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1520896F-BA46-4B95-A270-BE01173E3A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77385"/>
                  </p:ext>
                </p:extLst>
              </p:nvPr>
            </p:nvGraphicFramePr>
            <p:xfrm>
              <a:off x="1024500" y="3853801"/>
              <a:ext cx="2712302" cy="14756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059">
                      <a:extLst>
                        <a:ext uri="{9D8B030D-6E8A-4147-A177-3AD203B41FA5}">
                          <a16:colId xmlns:a16="http://schemas.microsoft.com/office/drawing/2014/main" val="1168391865"/>
                        </a:ext>
                      </a:extLst>
                    </a:gridCol>
                    <a:gridCol w="528059">
                      <a:extLst>
                        <a:ext uri="{9D8B030D-6E8A-4147-A177-3AD203B41FA5}">
                          <a16:colId xmlns:a16="http://schemas.microsoft.com/office/drawing/2014/main" val="2833960993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166775080"/>
                        </a:ext>
                      </a:extLst>
                    </a:gridCol>
                  </a:tblGrid>
                  <a:tr h="1584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nl-NL" sz="1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nl-NL" sz="120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nl-NL" sz="1200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nl-NL" sz="12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nl-NL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nl-NL" sz="12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709381"/>
                      </a:ext>
                    </a:extLst>
                  </a:tr>
                  <a:tr h="230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nl-NL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200" i="1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nl-NL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nl-NL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nl-NL" sz="12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nl-NL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nl-NL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nl-NL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𝑤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nl-NL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nl-NL" sz="1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603581"/>
                      </a:ext>
                    </a:extLst>
                  </a:tr>
                  <a:tr h="230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l-NL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nl-NL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2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nl-NL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nl-NL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nl-NL" sz="1200" i="1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nl-NL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nl-NL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nl-NL" sz="12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nl-NL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nl-NL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nl-NL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𝑤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nl-NL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nl-NL" sz="1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1+</m:t>
                                                    </m:r>
                                                    <m:sSup>
                                                      <m:sSupPr>
                                                        <m:ctrlPr>
                                                          <a:rPr lang="nl-NL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nl-NL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nl-NL" sz="1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nl-NL" sz="1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nl-NL" sz="1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𝑤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nl-NL" sz="1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sup>
                                                    </m:sSup>
                                                  </m:den>
                                                </m:f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nl-NL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nl-NL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32102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 5">
                <a:extLst>
                  <a:ext uri="{FF2B5EF4-FFF2-40B4-BE49-F238E27FC236}">
                    <a16:creationId xmlns:a16="http://schemas.microsoft.com/office/drawing/2014/main" id="{1520896F-BA46-4B95-A270-BE01173E3A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77385"/>
                  </p:ext>
                </p:extLst>
              </p:nvPr>
            </p:nvGraphicFramePr>
            <p:xfrm>
              <a:off x="1024500" y="3853801"/>
              <a:ext cx="2712302" cy="14756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059">
                      <a:extLst>
                        <a:ext uri="{9D8B030D-6E8A-4147-A177-3AD203B41FA5}">
                          <a16:colId xmlns:a16="http://schemas.microsoft.com/office/drawing/2014/main" val="1168391865"/>
                        </a:ext>
                      </a:extLst>
                    </a:gridCol>
                    <a:gridCol w="528059">
                      <a:extLst>
                        <a:ext uri="{9D8B030D-6E8A-4147-A177-3AD203B41FA5}">
                          <a16:colId xmlns:a16="http://schemas.microsoft.com/office/drawing/2014/main" val="2833960993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16677508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49" t="-2222" r="-414943" b="-4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2326" t="-2222" r="-319767" b="-4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71" t="-2222" r="-1103" b="-44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709381"/>
                      </a:ext>
                    </a:extLst>
                  </a:tr>
                  <a:tr h="6002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71" t="-46465" r="-1103" b="-102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03581"/>
                      </a:ext>
                    </a:extLst>
                  </a:tr>
                  <a:tr h="601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l-NL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3971" t="-146465" r="-1103" b="-2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32102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kstvak 7">
            <a:extLst>
              <a:ext uri="{FF2B5EF4-FFF2-40B4-BE49-F238E27FC236}">
                <a16:creationId xmlns:a16="http://schemas.microsoft.com/office/drawing/2014/main" id="{4CB9E3B6-A269-4109-83DD-2077BCC2F0F4}"/>
              </a:ext>
            </a:extLst>
          </p:cNvPr>
          <p:cNvSpPr txBox="1"/>
          <p:nvPr/>
        </p:nvSpPr>
        <p:spPr>
          <a:xfrm>
            <a:off x="957707" y="5887887"/>
            <a:ext cx="5942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002060"/>
                </a:solidFill>
              </a:rPr>
              <a:t>Sum of E</a:t>
            </a:r>
            <a:r>
              <a:rPr lang="es-ES" sz="1400" baseline="30000" dirty="0" smtClean="0">
                <a:solidFill>
                  <a:srgbClr val="002060"/>
                </a:solidFill>
              </a:rPr>
              <a:t>2</a:t>
            </a:r>
            <a:r>
              <a:rPr lang="es-ES" sz="1400" dirty="0">
                <a:solidFill>
                  <a:srgbClr val="002060"/>
                </a:solidFill>
              </a:rPr>
              <a:t>=</a:t>
            </a:r>
            <a:r>
              <a:rPr lang="es-ES" sz="1400" dirty="0" smtClean="0">
                <a:solidFill>
                  <a:srgbClr val="002060"/>
                </a:solidFill>
              </a:rPr>
              <a:t>(1+exp</a:t>
            </a:r>
            <a:r>
              <a:rPr lang="es-ES" sz="1400" dirty="0">
                <a:solidFill>
                  <a:srgbClr val="002060"/>
                </a:solidFill>
              </a:rPr>
              <a:t>(-y/2))^-2+(1-1/(1+exp(-y/(1+exp(-x)))^2</a:t>
            </a:r>
            <a:endParaRPr lang="nl-NL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1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nl-NL" dirty="0"/>
                  <a:t>Add a </a:t>
                </a:r>
                <a:r>
                  <a:rPr lang="nl-NL" b="1" dirty="0"/>
                  <a:t>momentum</a:t>
                </a:r>
                <a:r>
                  <a:rPr lang="nl-NL" dirty="0"/>
                  <a:t> (</a:t>
                </a:r>
                <a:r>
                  <a:rPr lang="nl-NL" dirty="0">
                    <a:solidFill>
                      <a:srgbClr val="FF0000"/>
                    </a:solidFill>
                  </a:rPr>
                  <a:t>2</a:t>
                </a:r>
                <a:r>
                  <a:rPr lang="nl-NL" baseline="30000" dirty="0">
                    <a:solidFill>
                      <a:srgbClr val="FF0000"/>
                    </a:solidFill>
                  </a:rPr>
                  <a:t>nd</a:t>
                </a:r>
                <a:r>
                  <a:rPr lang="nl-NL" dirty="0">
                    <a:solidFill>
                      <a:srgbClr val="FF0000"/>
                    </a:solidFill>
                  </a:rPr>
                  <a:t> order</a:t>
                </a:r>
                <a:r>
                  <a:rPr lang="nl-NL" dirty="0"/>
                  <a:t>)</a:t>
                </a:r>
                <a:br>
                  <a:rPr lang="nl-NL" dirty="0"/>
                </a:br>
                <a:endParaRPr lang="nl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nl-NL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l-NL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nl-NL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dirty="0"/>
              </a:p>
              <a:p>
                <a:pPr marL="0" indent="0">
                  <a:buNone/>
                </a:pPr>
                <a:endParaRPr lang="nl-NL" dirty="0"/>
              </a:p>
              <a:p>
                <a:r>
                  <a:rPr lang="nl-NL" dirty="0" err="1"/>
                  <a:t>Decrease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b="1" dirty="0" err="1"/>
                  <a:t>learning</a:t>
                </a:r>
                <a:r>
                  <a:rPr lang="nl-NL" b="1" dirty="0"/>
                  <a:t> </a:t>
                </a:r>
                <a:r>
                  <a:rPr lang="nl-NL" b="1" dirty="0" err="1"/>
                  <a:t>rate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dirty="0"/>
                  <a:t> (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nl-NL" dirty="0"/>
                  <a:t>= </a:t>
                </a:r>
                <a:r>
                  <a:rPr lang="nl-NL" b="1" dirty="0" err="1"/>
                  <a:t>decay</a:t>
                </a:r>
                <a:r>
                  <a:rPr lang="nl-NL" b="1" dirty="0"/>
                  <a:t> parameter</a:t>
                </a:r>
                <a:r>
                  <a:rPr lang="nl-NL" dirty="0"/>
                  <a:t>)</a:t>
                </a:r>
                <a:br>
                  <a:rPr lang="nl-NL" dirty="0"/>
                </a:b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nl-NL" dirty="0"/>
              </a:p>
              <a:p>
                <a:r>
                  <a:rPr lang="nl-NL" b="1" dirty="0" err="1"/>
                  <a:t>Adaptive</a:t>
                </a:r>
                <a:r>
                  <a:rPr lang="nl-NL" b="1" dirty="0"/>
                  <a:t> </a:t>
                </a:r>
                <a:r>
                  <a:rPr lang="nl-NL" b="1" dirty="0" err="1"/>
                  <a:t>learning</a:t>
                </a:r>
                <a:r>
                  <a:rPr lang="nl-NL" b="1" dirty="0"/>
                  <a:t> </a:t>
                </a:r>
                <a:r>
                  <a:rPr lang="nl-NL" b="1" dirty="0" err="1"/>
                  <a:t>rate</a:t>
                </a:r>
                <a:r>
                  <a:rPr lang="nl-NL" dirty="0"/>
                  <a:t>: </a:t>
                </a:r>
                <a:r>
                  <a:rPr lang="nl-NL" dirty="0" err="1"/>
                  <a:t>increase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learning</a:t>
                </a:r>
                <a:r>
                  <a:rPr lang="nl-NL" dirty="0"/>
                  <a:t> </a:t>
                </a:r>
                <a:r>
                  <a:rPr lang="nl-NL" dirty="0" err="1"/>
                  <a:t>rate</a:t>
                </a:r>
                <a:r>
                  <a:rPr lang="nl-NL" dirty="0"/>
                  <a:t> </a:t>
                </a:r>
                <a:r>
                  <a:rPr lang="nl-NL" dirty="0" err="1"/>
                  <a:t>while</a:t>
                </a:r>
                <a:r>
                  <a:rPr lang="nl-NL" dirty="0"/>
                  <a:t> he </a:t>
                </a:r>
                <a:r>
                  <a:rPr lang="nl-NL" dirty="0" err="1"/>
                  <a:t>gradient</a:t>
                </a:r>
                <a:r>
                  <a:rPr lang="nl-NL" dirty="0"/>
                  <a:t> is </a:t>
                </a:r>
                <a:r>
                  <a:rPr lang="nl-NL" dirty="0" err="1"/>
                  <a:t>negative</a:t>
                </a:r>
                <a:r>
                  <a:rPr lang="nl-NL" dirty="0"/>
                  <a:t> or </a:t>
                </a:r>
                <a:r>
                  <a:rPr lang="nl-NL" dirty="0" err="1"/>
                  <a:t>positive</a:t>
                </a:r>
                <a:r>
                  <a:rPr lang="nl-NL" dirty="0"/>
                  <a:t> but </a:t>
                </a:r>
                <a:r>
                  <a:rPr lang="nl-NL" dirty="0" err="1"/>
                  <a:t>decrease</a:t>
                </a:r>
                <a:r>
                  <a:rPr lang="nl-NL" dirty="0"/>
                  <a:t> </a:t>
                </a:r>
                <a:r>
                  <a:rPr lang="nl-NL" dirty="0" err="1"/>
                  <a:t>when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gradient</a:t>
                </a:r>
                <a:r>
                  <a:rPr lang="nl-NL" dirty="0"/>
                  <a:t> changes </a:t>
                </a:r>
                <a:r>
                  <a:rPr lang="nl-NL" dirty="0" err="1"/>
                  <a:t>sign</a:t>
                </a:r>
                <a:r>
                  <a:rPr lang="nl-NL" dirty="0"/>
                  <a:t>.</a:t>
                </a:r>
              </a:p>
              <a:p>
                <a:r>
                  <a:rPr lang="nl-NL" b="1" dirty="0" err="1"/>
                  <a:t>Stochastic</a:t>
                </a:r>
                <a:r>
                  <a:rPr lang="nl-NL" b="1" dirty="0"/>
                  <a:t> </a:t>
                </a:r>
                <a:r>
                  <a:rPr lang="nl-NL" b="1" dirty="0" err="1"/>
                  <a:t>gradient</a:t>
                </a:r>
                <a:r>
                  <a:rPr lang="nl-NL" b="1" dirty="0"/>
                  <a:t> </a:t>
                </a:r>
                <a:r>
                  <a:rPr lang="nl-NL" b="1" dirty="0" err="1"/>
                  <a:t>descent</a:t>
                </a:r>
                <a:r>
                  <a:rPr lang="nl-NL" dirty="0"/>
                  <a:t>: </a:t>
                </a:r>
                <a:r>
                  <a:rPr lang="nl-NL" dirty="0" err="1"/>
                  <a:t>examples</a:t>
                </a:r>
                <a:r>
                  <a:rPr lang="nl-NL" dirty="0"/>
                  <a:t> are </a:t>
                </a:r>
                <a:r>
                  <a:rPr lang="nl-NL" dirty="0" err="1"/>
                  <a:t>presented</a:t>
                </a:r>
                <a:r>
                  <a:rPr lang="nl-NL" dirty="0"/>
                  <a:t> in random order.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6" t="-1860" r="-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Improvements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04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nl-NL" dirty="0"/>
                  <a:t>With vector </a:t>
                </a:r>
                <a:r>
                  <a:rPr lang="nl-NL" dirty="0" err="1"/>
                  <a:t>notation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generalized</a:t>
                </a:r>
                <a:r>
                  <a:rPr lang="nl-NL" dirty="0"/>
                  <a:t> delta </a:t>
                </a:r>
                <a:r>
                  <a:rPr lang="nl-NL" dirty="0" err="1"/>
                  <a:t>rule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a </a:t>
                </a:r>
                <a:r>
                  <a:rPr lang="nl-NL" dirty="0" err="1"/>
                  <a:t>multi-layer</a:t>
                </a:r>
                <a:r>
                  <a:rPr lang="nl-NL" dirty="0"/>
                  <a:t> </a:t>
                </a:r>
                <a:r>
                  <a:rPr lang="nl-NL" dirty="0" err="1"/>
                  <a:t>network</a:t>
                </a:r>
                <a:r>
                  <a:rPr lang="nl-NL" dirty="0"/>
                  <a:t> </a:t>
                </a:r>
                <a:r>
                  <a:rPr lang="nl-NL" dirty="0" err="1"/>
                  <a:t>becomes</a:t>
                </a:r>
                <a:r>
                  <a:rPr lang="nl-NL" dirty="0"/>
                  <a:t>:</a:t>
                </a:r>
                <a:br>
                  <a:rPr lang="nl-NL" dirty="0"/>
                </a:br>
                <a:r>
                  <a:rPr lang="nl-NL" sz="2000" dirty="0"/>
                  <a:t/>
                </a:r>
                <a:br>
                  <a:rPr lang="nl-NL" sz="20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nl-NL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nl-NL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p>
                        <m:r>
                          <a:rPr lang="nl-NL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nl-NL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nl-NL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nl-NL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NL" sz="2000" i="1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nl-NL" sz="2000" dirty="0"/>
              </a:p>
              <a:p>
                <a:r>
                  <a:rPr lang="nl-NL" dirty="0" err="1"/>
                  <a:t>Abd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p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is </a:t>
                </a:r>
                <a:r>
                  <a:rPr lang="nl-NL" dirty="0" err="1"/>
                  <a:t>calculated</a:t>
                </a:r>
                <a:r>
                  <a:rPr lang="nl-NL" dirty="0"/>
                  <a:t> as </a:t>
                </a:r>
                <a:r>
                  <a:rPr lang="nl-NL" dirty="0" err="1"/>
                  <a:t>follows</a:t>
                </a:r>
                <a:r>
                  <a:rPr lang="nl-NL" dirty="0"/>
                  <a:t>:</a:t>
                </a:r>
                <a:br>
                  <a:rPr lang="nl-NL" dirty="0"/>
                </a:br>
                <a:endParaRPr lang="nl-NL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nl-NL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nl-NL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nl-NL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nl-NL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nl-N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nl-NL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nl-NL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acc>
                        </m:e>
                        <m:sup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nl-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𝑝𝑇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  <m:sup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p>
                              <m:sSup>
                                <m:sSup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1&lt;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6" t="-2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 </a:t>
            </a:r>
            <a:r>
              <a:rPr lang="nl-NL" dirty="0" err="1"/>
              <a:t>Propagation</a:t>
            </a:r>
            <a:r>
              <a:rPr lang="nl-NL" dirty="0"/>
              <a:t> (1986)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300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335027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9:30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Extra: Introduction to Neural Networks and Natural Language Processing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11:00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Break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11:30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Part I: Introduction </a:t>
                      </a:r>
                      <a:r>
                        <a:rPr lang="en-US" sz="1600" dirty="0" smtClean="0"/>
                        <a:t>Large</a:t>
                      </a:r>
                      <a:r>
                        <a:rPr lang="en-US" sz="1600" baseline="0" dirty="0" smtClean="0"/>
                        <a:t> Language Models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Part II: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Hands-on prompt engineering for digital forensics 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12:30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/>
                        <a:t>Lunch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14:00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/>
                        <a:t>(part</a:t>
                      </a:r>
                      <a:r>
                        <a:rPr lang="nl-NL" sz="1600" b="0" baseline="0" dirty="0" smtClean="0"/>
                        <a:t> II </a:t>
                      </a:r>
                      <a:r>
                        <a:rPr lang="nl-NL" sz="1600" b="0" baseline="0" dirty="0" err="1" smtClean="0"/>
                        <a:t>continued</a:t>
                      </a:r>
                      <a:r>
                        <a:rPr lang="nl-NL" sz="1600" b="0" baseline="0" dirty="0" smtClean="0"/>
                        <a:t>)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14:30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Part III: Hands-on </a:t>
                      </a:r>
                      <a:r>
                        <a:rPr lang="nl-NL" sz="1600" dirty="0" err="1" smtClean="0"/>
                        <a:t>with</a:t>
                      </a:r>
                      <a:r>
                        <a:rPr lang="nl-NL" sz="1600" dirty="0" smtClean="0"/>
                        <a:t> a LLM in a Google </a:t>
                      </a:r>
                      <a:r>
                        <a:rPr lang="nl-NL" sz="1600" dirty="0" err="1" smtClean="0"/>
                        <a:t>Colab</a:t>
                      </a:r>
                      <a:r>
                        <a:rPr lang="nl-NL" sz="1600" dirty="0" smtClean="0"/>
                        <a:t> notebook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Break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/>
                        <a:t>16:00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Part IV: Hands-on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with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dirty="0"/>
                        <a:t>Retrieval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Augmented</a:t>
                      </a:r>
                      <a:r>
                        <a:rPr lang="nl-NL" sz="1600" baseline="0" dirty="0"/>
                        <a:t> </a:t>
                      </a:r>
                      <a:r>
                        <a:rPr lang="nl-NL" sz="1600" baseline="0" dirty="0" err="1"/>
                        <a:t>Generation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17:00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End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9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 1986 </a:t>
            </a:r>
            <a:r>
              <a:rPr lang="nl-NL" dirty="0" err="1"/>
              <a:t>Rumelhart</a:t>
            </a:r>
            <a:r>
              <a:rPr lang="nl-NL" dirty="0"/>
              <a:t>, </a:t>
            </a:r>
            <a:r>
              <a:rPr lang="nl-NL" dirty="0" err="1"/>
              <a:t>Hinton</a:t>
            </a:r>
            <a:r>
              <a:rPr lang="nl-NL" dirty="0"/>
              <a:t> en Williams </a:t>
            </a:r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article</a:t>
            </a:r>
            <a:r>
              <a:rPr lang="nl-NL" dirty="0"/>
              <a:t> “Learning </a:t>
            </a:r>
            <a:r>
              <a:rPr lang="nl-NL" dirty="0" err="1"/>
              <a:t>representations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back </a:t>
            </a:r>
            <a:r>
              <a:rPr lang="nl-NL" dirty="0" err="1"/>
              <a:t>propagating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” in Nature. 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90’s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 </a:t>
            </a:r>
            <a:r>
              <a:rPr lang="nl-NL" dirty="0" err="1"/>
              <a:t>seem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forgotten</a:t>
            </a:r>
            <a:r>
              <a:rPr lang="nl-NL" dirty="0"/>
              <a:t> but </a:t>
            </a:r>
            <a:r>
              <a:rPr lang="nl-NL" dirty="0" err="1"/>
              <a:t>the</a:t>
            </a:r>
            <a:r>
              <a:rPr lang="nl-NL" dirty="0"/>
              <a:t> team of Le </a:t>
            </a:r>
            <a:r>
              <a:rPr lang="nl-NL" dirty="0" err="1"/>
              <a:t>Cun</a:t>
            </a:r>
            <a:r>
              <a:rPr lang="nl-NL" dirty="0"/>
              <a:t>, </a:t>
            </a:r>
            <a:r>
              <a:rPr lang="nl-NL" dirty="0" err="1"/>
              <a:t>amongst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, </a:t>
            </a:r>
            <a:r>
              <a:rPr lang="nl-NL" dirty="0" err="1"/>
              <a:t>continued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on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 (eg. </a:t>
            </a:r>
            <a:r>
              <a:rPr lang="nl-NL" dirty="0" err="1"/>
              <a:t>LeNet</a:t>
            </a:r>
            <a:r>
              <a:rPr lang="nl-NL" dirty="0"/>
              <a:t> 1998).</a:t>
            </a:r>
          </a:p>
          <a:p>
            <a:r>
              <a:rPr lang="nl-NL" dirty="0" err="1"/>
              <a:t>Beginning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2000’s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popular</a:t>
            </a:r>
            <a:r>
              <a:rPr lang="nl-NL" dirty="0"/>
              <a:t> but a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groups</a:t>
            </a:r>
            <a:r>
              <a:rPr lang="nl-NL" dirty="0"/>
              <a:t> </a:t>
            </a:r>
            <a:r>
              <a:rPr lang="nl-NL" dirty="0" err="1"/>
              <a:t>continued</a:t>
            </a:r>
            <a:r>
              <a:rPr lang="nl-NL" dirty="0"/>
              <a:t>…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rise</a:t>
            </a:r>
            <a:r>
              <a:rPr lang="nl-NL" dirty="0"/>
              <a:t> of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907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D0147F-9501-49E6-BF29-FB156CC6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introduction</a:t>
            </a:r>
            <a:r>
              <a:rPr lang="nl-NL" dirty="0"/>
              <a:t> of </a:t>
            </a:r>
            <a:r>
              <a:rPr lang="nl-NL" dirty="0" err="1"/>
              <a:t>GPU’s</a:t>
            </a:r>
            <a:r>
              <a:rPr lang="nl-NL" dirty="0"/>
              <a:t> and large datasets (as a </a:t>
            </a:r>
            <a:r>
              <a:rPr lang="nl-NL" dirty="0" err="1"/>
              <a:t>result</a:t>
            </a:r>
            <a:r>
              <a:rPr lang="nl-NL" dirty="0"/>
              <a:t> from </a:t>
            </a:r>
            <a:r>
              <a:rPr lang="nl-NL" dirty="0" err="1"/>
              <a:t>the</a:t>
            </a:r>
            <a:r>
              <a:rPr lang="nl-NL" dirty="0"/>
              <a:t> internet) machine </a:t>
            </a:r>
            <a:r>
              <a:rPr lang="nl-NL" dirty="0" err="1"/>
              <a:t>learning</a:t>
            </a:r>
            <a:r>
              <a:rPr lang="nl-NL" dirty="0"/>
              <a:t> systems </a:t>
            </a:r>
            <a:r>
              <a:rPr lang="nl-NL" dirty="0" err="1"/>
              <a:t>rapidly</a:t>
            </a:r>
            <a:r>
              <a:rPr lang="nl-NL" dirty="0"/>
              <a:t> </a:t>
            </a:r>
            <a:r>
              <a:rPr lang="nl-NL" dirty="0" err="1"/>
              <a:t>improved</a:t>
            </a:r>
            <a:r>
              <a:rPr lang="nl-NL" dirty="0"/>
              <a:t>.</a:t>
            </a:r>
          </a:p>
          <a:p>
            <a:r>
              <a:rPr lang="nl-NL" dirty="0" err="1"/>
              <a:t>Starting</a:t>
            </a:r>
            <a:r>
              <a:rPr lang="nl-NL" dirty="0"/>
              <a:t> 2010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is </a:t>
            </a:r>
            <a:r>
              <a:rPr lang="nl-NL" dirty="0" err="1"/>
              <a:t>responsible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new </a:t>
            </a:r>
            <a:r>
              <a:rPr lang="nl-NL" dirty="0" err="1"/>
              <a:t>breakthrough</a:t>
            </a:r>
            <a:r>
              <a:rPr lang="nl-NL" dirty="0"/>
              <a:t> in 2012…</a:t>
            </a:r>
          </a:p>
          <a:p>
            <a:r>
              <a:rPr lang="nl-NL" dirty="0"/>
              <a:t>…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Hinton</a:t>
            </a:r>
            <a:r>
              <a:rPr lang="nl-NL" dirty="0"/>
              <a:t> and team win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ImageNet</a:t>
            </a:r>
            <a:r>
              <a:rPr lang="nl-NL" dirty="0"/>
              <a:t> </a:t>
            </a:r>
            <a:r>
              <a:rPr lang="nl-NL" dirty="0" err="1"/>
              <a:t>competition</a:t>
            </a:r>
            <a:r>
              <a:rPr lang="nl-NL" dirty="0"/>
              <a:t> (ILSVRC) with </a:t>
            </a:r>
            <a:r>
              <a:rPr lang="nl-NL" dirty="0" err="1"/>
              <a:t>AlexNet</a:t>
            </a:r>
            <a:r>
              <a:rPr lang="nl-NL" dirty="0"/>
              <a:t>,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improved</a:t>
            </a:r>
            <a:r>
              <a:rPr lang="nl-NL" dirty="0"/>
              <a:t>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.</a:t>
            </a:r>
          </a:p>
          <a:p>
            <a:r>
              <a:rPr lang="nl-NL" dirty="0"/>
              <a:t>The performance </a:t>
            </a:r>
            <a:r>
              <a:rPr lang="nl-NL" dirty="0" err="1"/>
              <a:t>improvement</a:t>
            </a:r>
            <a:r>
              <a:rPr lang="nl-NL" dirty="0"/>
              <a:t> was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impressive</a:t>
            </a:r>
            <a:r>
              <a:rPr lang="nl-NL" dirty="0"/>
              <a:t> that </a:t>
            </a:r>
            <a:r>
              <a:rPr lang="nl-NL" dirty="0" err="1"/>
              <a:t>subsequent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 </a:t>
            </a:r>
            <a:r>
              <a:rPr lang="nl-NL" dirty="0" err="1"/>
              <a:t>continued</a:t>
            </a:r>
            <a:r>
              <a:rPr lang="nl-NL" dirty="0"/>
              <a:t> </a:t>
            </a:r>
            <a:r>
              <a:rPr lang="nl-NL" dirty="0" err="1"/>
              <a:t>improving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principles</a:t>
            </a:r>
            <a:r>
              <a:rPr lang="nl-NL" dirty="0"/>
              <a:t> in </a:t>
            </a:r>
            <a:r>
              <a:rPr lang="nl-NL" dirty="0" err="1"/>
              <a:t>AlexNet</a:t>
            </a:r>
            <a:r>
              <a:rPr lang="nl-NL" dirty="0"/>
              <a:t>. </a:t>
            </a:r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8ED489-F15B-4FA1-979C-087627BF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rise</a:t>
            </a:r>
            <a:r>
              <a:rPr lang="nl-NL" dirty="0"/>
              <a:t> of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48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D96883-1DCB-41E2-B815-C88D1C6046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Yoshua</a:t>
            </a:r>
            <a:r>
              <a:rPr lang="nl-NL" dirty="0"/>
              <a:t> </a:t>
            </a:r>
            <a:r>
              <a:rPr lang="nl-NL" dirty="0" err="1"/>
              <a:t>Bengio</a:t>
            </a:r>
            <a:r>
              <a:rPr lang="nl-NL" dirty="0"/>
              <a:t>, </a:t>
            </a:r>
            <a:r>
              <a:rPr lang="nl-NL" dirty="0" err="1"/>
              <a:t>Yan</a:t>
            </a:r>
            <a:r>
              <a:rPr lang="nl-NL" dirty="0"/>
              <a:t> </a:t>
            </a:r>
            <a:r>
              <a:rPr lang="nl-NL" dirty="0" err="1"/>
              <a:t>Lecun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Geoffrey </a:t>
            </a:r>
            <a:r>
              <a:rPr lang="nl-NL" dirty="0" err="1"/>
              <a:t>Hinton</a:t>
            </a:r>
            <a:endParaRPr lang="nl-NL" dirty="0"/>
          </a:p>
          <a:p>
            <a:r>
              <a:rPr lang="nl-NL" sz="2400" dirty="0"/>
              <a:t>Also </a:t>
            </a:r>
            <a:r>
              <a:rPr lang="nl-NL" sz="2400" dirty="0" err="1"/>
              <a:t>see</a:t>
            </a:r>
            <a:r>
              <a:rPr lang="nl-NL" sz="2400" dirty="0"/>
              <a:t>: </a:t>
            </a:r>
            <a:r>
              <a:rPr lang="nl-NL" sz="2400" dirty="0">
                <a:hlinkClick r:id="rId2"/>
              </a:rPr>
              <a:t>https://www.youtube.com/watch?v=HzilDIhWhrE</a:t>
            </a:r>
            <a:r>
              <a:rPr lang="nl-NL" sz="2400" dirty="0"/>
              <a:t> </a:t>
            </a:r>
          </a:p>
        </p:txBody>
      </p:sp>
      <p:pic>
        <p:nvPicPr>
          <p:cNvPr id="2050" name="Picture 2" descr="Communications of the ACM - June 2019 - Cover">
            <a:extLst>
              <a:ext uri="{FF2B5EF4-FFF2-40B4-BE49-F238E27FC236}">
                <a16:creationId xmlns:a16="http://schemas.microsoft.com/office/drawing/2014/main" id="{9D5B2910-A321-4214-BF04-BAF359E528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1666" y="2276475"/>
            <a:ext cx="2946868" cy="39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4CF376-8844-4857-A9D3-2F1CCCF2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ACM A.M. Turing Award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68" y="4309910"/>
            <a:ext cx="1977924" cy="1977924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5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ImageNet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Classification of pictures with a deep neural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D00D11-ADA5-235F-840C-964B5BF393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08347E-4AF7-6B89-97A8-44D81C5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07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AA7844F-8FDD-4E6A-8279-398319336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AlexNet</a:t>
            </a:r>
            <a:r>
              <a:rPr lang="nl-NL" dirty="0"/>
              <a:t> </a:t>
            </a:r>
            <a:r>
              <a:rPr lang="nl-NL" dirty="0" err="1"/>
              <a:t>wins</a:t>
            </a:r>
            <a:r>
              <a:rPr lang="nl-NL" dirty="0"/>
              <a:t> </a:t>
            </a:r>
            <a:r>
              <a:rPr lang="nl-NL" dirty="0" err="1"/>
              <a:t>ImageNet</a:t>
            </a:r>
            <a:r>
              <a:rPr lang="nl-NL" dirty="0"/>
              <a:t> </a:t>
            </a:r>
            <a:r>
              <a:rPr lang="nl-NL" dirty="0" err="1" smtClean="0"/>
              <a:t>competition</a:t>
            </a:r>
            <a:r>
              <a:rPr lang="nl-NL" dirty="0" smtClean="0"/>
              <a:t> </a:t>
            </a:r>
            <a:r>
              <a:rPr lang="nl-NL" dirty="0"/>
              <a:t>in 2012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65ED97-CCF4-4BF4-9BF7-631A73B1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ImageNet</a:t>
            </a:r>
            <a:r>
              <a:rPr lang="nl-NL" dirty="0"/>
              <a:t>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nl-NL" dirty="0"/>
          </a:p>
        </p:txBody>
      </p:sp>
      <p:pic>
        <p:nvPicPr>
          <p:cNvPr id="7" name="Tijdelijke aanduiding voor inhoud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4DE69303-9E41-4E09-8C5D-59A3912DDA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9699" y="2820087"/>
            <a:ext cx="8135937" cy="4135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20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kaart, tekst&#10;&#10;Automatisch gegenereerde beschrijving">
            <a:extLst>
              <a:ext uri="{FF2B5EF4-FFF2-40B4-BE49-F238E27FC236}">
                <a16:creationId xmlns:a16="http://schemas.microsoft.com/office/drawing/2014/main" id="{646518E0-41A4-4DB9-A779-899F4B0B6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10035"/>
            <a:ext cx="10923588" cy="369051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114721-E2E4-4409-89DE-2A892A86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AlexNet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03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90B2AA-1607-4455-9033-FE11216C3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Sigmoid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is </a:t>
            </a:r>
            <a:r>
              <a:rPr lang="nl-NL" dirty="0" err="1"/>
              <a:t>replaced</a:t>
            </a:r>
            <a:r>
              <a:rPr lang="nl-NL" dirty="0"/>
              <a:t> by a </a:t>
            </a:r>
            <a:r>
              <a:rPr lang="nl-NL" b="1" dirty="0" err="1"/>
              <a:t>Rectified</a:t>
            </a:r>
            <a:r>
              <a:rPr lang="nl-NL" b="1" dirty="0"/>
              <a:t> </a:t>
            </a:r>
            <a:r>
              <a:rPr lang="nl-NL" b="1" dirty="0" err="1"/>
              <a:t>Linear</a:t>
            </a:r>
            <a:r>
              <a:rPr lang="nl-NL" b="1" dirty="0"/>
              <a:t> Unit </a:t>
            </a:r>
            <a:r>
              <a:rPr lang="nl-NL" dirty="0"/>
              <a:t>(next slide).</a:t>
            </a:r>
          </a:p>
          <a:p>
            <a:r>
              <a:rPr lang="nl-NL" dirty="0" err="1"/>
              <a:t>Number</a:t>
            </a:r>
            <a:r>
              <a:rPr lang="nl-NL" dirty="0"/>
              <a:t> of parameters </a:t>
            </a:r>
            <a:r>
              <a:rPr lang="nl-NL" dirty="0" err="1"/>
              <a:t>reduced</a:t>
            </a:r>
            <a:r>
              <a:rPr lang="nl-NL" dirty="0"/>
              <a:t> by </a:t>
            </a:r>
            <a:r>
              <a:rPr lang="nl-NL" b="1" dirty="0"/>
              <a:t>pooling</a:t>
            </a:r>
            <a:r>
              <a:rPr lang="nl-NL" dirty="0"/>
              <a:t>.</a:t>
            </a:r>
          </a:p>
          <a:p>
            <a:r>
              <a:rPr lang="nl-NL" dirty="0" err="1"/>
              <a:t>Prevent</a:t>
            </a:r>
            <a:r>
              <a:rPr lang="nl-NL" dirty="0"/>
              <a:t> “</a:t>
            </a:r>
            <a:r>
              <a:rPr lang="nl-NL" dirty="0" err="1"/>
              <a:t>overfitting</a:t>
            </a:r>
            <a:r>
              <a:rPr lang="nl-NL" dirty="0"/>
              <a:t>” by:</a:t>
            </a:r>
          </a:p>
          <a:p>
            <a:pPr lvl="1"/>
            <a:r>
              <a:rPr lang="nl-NL" b="1" dirty="0"/>
              <a:t>Data </a:t>
            </a:r>
            <a:r>
              <a:rPr lang="nl-NL" b="1" dirty="0" err="1"/>
              <a:t>Augmentation</a:t>
            </a:r>
            <a:r>
              <a:rPr lang="nl-NL" dirty="0"/>
              <a:t>: </a:t>
            </a:r>
            <a:r>
              <a:rPr lang="nl-NL" dirty="0" err="1"/>
              <a:t>Vary</a:t>
            </a:r>
            <a:r>
              <a:rPr lang="nl-NL" dirty="0"/>
              <a:t> input data, e.g. present </a:t>
            </a:r>
            <a:r>
              <a:rPr lang="nl-NL" dirty="0" err="1"/>
              <a:t>mirror</a:t>
            </a:r>
            <a:r>
              <a:rPr lang="nl-NL" dirty="0"/>
              <a:t> images,, random </a:t>
            </a:r>
            <a:r>
              <a:rPr lang="nl-NL" dirty="0" err="1"/>
              <a:t>cropping</a:t>
            </a:r>
            <a:endParaRPr lang="nl-NL" dirty="0"/>
          </a:p>
          <a:p>
            <a:pPr lvl="1"/>
            <a:r>
              <a:rPr lang="nl-NL" b="1" dirty="0" err="1"/>
              <a:t>Dropouts</a:t>
            </a:r>
            <a:r>
              <a:rPr lang="nl-NL" dirty="0"/>
              <a:t>: </a:t>
            </a:r>
            <a:r>
              <a:rPr lang="nl-NL" dirty="0" err="1"/>
              <a:t>every</a:t>
            </a:r>
            <a:r>
              <a:rPr lang="nl-NL" dirty="0"/>
              <a:t> neuron </a:t>
            </a:r>
            <a:r>
              <a:rPr lang="nl-NL" dirty="0" err="1"/>
              <a:t>fails</a:t>
            </a:r>
            <a:r>
              <a:rPr lang="nl-NL" dirty="0"/>
              <a:t> 50% of </a:t>
            </a:r>
            <a:r>
              <a:rPr lang="nl-NL" dirty="0" err="1"/>
              <a:t>the</a:t>
            </a:r>
            <a:r>
              <a:rPr lang="nl-NL" dirty="0"/>
              <a:t> time. A neuron that </a:t>
            </a:r>
            <a:r>
              <a:rPr lang="nl-NL" dirty="0" err="1"/>
              <a:t>fails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participate</a:t>
            </a:r>
            <a:r>
              <a:rPr lang="nl-NL" dirty="0"/>
              <a:t> in forward and backward </a:t>
            </a:r>
            <a:r>
              <a:rPr lang="nl-NL" dirty="0" err="1"/>
              <a:t>propagation</a:t>
            </a:r>
            <a:endParaRPr lang="nl-NL" dirty="0"/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9AEB1D-AE67-4CED-9849-56EF31BE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Imagenet </a:t>
            </a:r>
            <a:r>
              <a:rPr lang="nl-NL" dirty="0" err="1"/>
              <a:t>improvements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280529C-164C-4EC6-8009-86D7DCD9F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00" y="5295258"/>
            <a:ext cx="2511971" cy="1281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641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jdelijke aanduiding voor inhoud 7">
                <a:extLst>
                  <a:ext uri="{FF2B5EF4-FFF2-40B4-BE49-F238E27FC236}">
                    <a16:creationId xmlns:a16="http://schemas.microsoft.com/office/drawing/2014/main" id="{F19482BE-B2D5-4F0D-9A20-8921F5B802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b="0" dirty="0"/>
                  <a:t>Formula: </a:t>
                </a:r>
                <a:br>
                  <a:rPr lang="nl-NL" b="0" dirty="0"/>
                </a:b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NL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nl-NL" b="0" dirty="0"/>
                  <a:t/>
                </a:r>
                <a:br>
                  <a:rPr lang="nl-NL" b="0" dirty="0"/>
                </a:b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&amp;1,  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</m:eqArr>
                      </m:e>
                    </m:d>
                  </m:oMath>
                </a14:m>
                <a:endParaRPr lang="nl-NL" dirty="0"/>
              </a:p>
              <a:p>
                <a:r>
                  <a:rPr lang="nl-NL" dirty="0" err="1"/>
                  <a:t>Why</a:t>
                </a:r>
                <a:r>
                  <a:rPr lang="nl-NL" dirty="0"/>
                  <a:t> </a:t>
                </a:r>
                <a:r>
                  <a:rPr lang="nl-NL" dirty="0" err="1"/>
                  <a:t>better</a:t>
                </a:r>
                <a:r>
                  <a:rPr lang="nl-NL" dirty="0"/>
                  <a:t>: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ReLu</a:t>
                </a:r>
                <a:r>
                  <a:rPr lang="en-US" dirty="0"/>
                  <a:t> gradient does not saturation which greatly accelerates the convergence of stochastic gradient descent.</a:t>
                </a:r>
                <a:endParaRPr lang="nl-NL" dirty="0"/>
              </a:p>
              <a:p>
                <a:pPr lvl="1"/>
                <a:r>
                  <a:rPr lang="nl-NL" dirty="0"/>
                  <a:t>The </a:t>
                </a:r>
                <a:r>
                  <a:rPr lang="nl-NL" dirty="0" err="1"/>
                  <a:t>ReLu</a:t>
                </a:r>
                <a:r>
                  <a:rPr lang="nl-NL" dirty="0"/>
                  <a:t> </a:t>
                </a:r>
                <a:r>
                  <a:rPr lang="nl-NL" dirty="0" err="1"/>
                  <a:t>function</a:t>
                </a:r>
                <a:r>
                  <a:rPr lang="nl-NL" dirty="0"/>
                  <a:t> is </a:t>
                </a:r>
                <a:r>
                  <a:rPr lang="nl-NL" dirty="0" err="1"/>
                  <a:t>easier</a:t>
                </a:r>
                <a:r>
                  <a:rPr lang="nl-NL" dirty="0"/>
                  <a:t> (</a:t>
                </a:r>
                <a:r>
                  <a:rPr lang="nl-NL" dirty="0" err="1"/>
                  <a:t>faster</a:t>
                </a:r>
                <a:r>
                  <a:rPr lang="nl-NL" dirty="0"/>
                  <a:t>) to </a:t>
                </a:r>
                <a:r>
                  <a:rPr lang="nl-NL" dirty="0" err="1"/>
                  <a:t>calculate</a:t>
                </a:r>
                <a:r>
                  <a:rPr lang="nl-NL" dirty="0"/>
                  <a:t> (n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nl-NL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nl-NL" dirty="0"/>
                  <a:t> </a:t>
                </a:r>
                <a:r>
                  <a:rPr lang="nl-NL" dirty="0" err="1"/>
                  <a:t>calculation</a:t>
                </a:r>
                <a:r>
                  <a:rPr lang="nl-NL" dirty="0"/>
                  <a:t> </a:t>
                </a:r>
                <a:r>
                  <a:rPr lang="nl-NL" dirty="0" err="1"/>
                  <a:t>required</a:t>
                </a:r>
                <a:r>
                  <a:rPr lang="nl-NL" dirty="0"/>
                  <a:t>, </a:t>
                </a:r>
                <a:r>
                  <a:rPr lang="nl-NL" dirty="0" err="1"/>
                  <a:t>fixed</a:t>
                </a:r>
                <a:r>
                  <a:rPr lang="nl-NL" dirty="0"/>
                  <a:t> </a:t>
                </a:r>
                <a:r>
                  <a:rPr lang="nl-NL" dirty="0" err="1"/>
                  <a:t>gradient</a:t>
                </a:r>
                <a:r>
                  <a:rPr lang="nl-NL" dirty="0"/>
                  <a:t>).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8" name="Tijdelijke aanduiding voor inhoud 7">
                <a:extLst>
                  <a:ext uri="{FF2B5EF4-FFF2-40B4-BE49-F238E27FC236}">
                    <a16:creationId xmlns:a16="http://schemas.microsoft.com/office/drawing/2014/main" id="{F19482BE-B2D5-4F0D-9A20-8921F5B802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4" t="-145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E45A0BFD-50F3-4442-9080-C30190F2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Rectified</a:t>
            </a:r>
            <a:r>
              <a:rPr lang="nl-NL" dirty="0"/>
              <a:t> </a:t>
            </a:r>
            <a:r>
              <a:rPr lang="nl-NL" dirty="0" err="1"/>
              <a:t>Linear</a:t>
            </a:r>
            <a:r>
              <a:rPr lang="nl-NL" dirty="0"/>
              <a:t> Unit (</a:t>
            </a:r>
            <a:r>
              <a:rPr lang="nl-NL" dirty="0" err="1"/>
              <a:t>ReLU</a:t>
            </a:r>
            <a:r>
              <a:rPr lang="nl-NL" dirty="0"/>
              <a:t>)</a:t>
            </a:r>
          </a:p>
        </p:txBody>
      </p:sp>
      <p:pic>
        <p:nvPicPr>
          <p:cNvPr id="9" name="Tijdelijke aanduiding voor inhoud 4">
            <a:extLst>
              <a:ext uri="{FF2B5EF4-FFF2-40B4-BE49-F238E27FC236}">
                <a16:creationId xmlns:a16="http://schemas.microsoft.com/office/drawing/2014/main" id="{844346B2-BE8F-4FA7-8B4A-0473078219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4193" y="1196753"/>
            <a:ext cx="3545026" cy="271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086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53966B-2904-4962-A0A2-31CB8033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 have many more </a:t>
            </a:r>
            <a:r>
              <a:rPr lang="nl-NL" dirty="0" err="1"/>
              <a:t>layers</a:t>
            </a:r>
            <a:r>
              <a:rPr lang="nl-NL" dirty="0"/>
              <a:t> and are </a:t>
            </a:r>
            <a:r>
              <a:rPr lang="nl-NL" dirty="0" err="1"/>
              <a:t>trained</a:t>
            </a:r>
            <a:r>
              <a:rPr lang="nl-NL" dirty="0"/>
              <a:t> with many more </a:t>
            </a:r>
            <a:r>
              <a:rPr lang="nl-NL" dirty="0" err="1"/>
              <a:t>examples</a:t>
            </a:r>
            <a:r>
              <a:rPr lang="nl-NL" dirty="0"/>
              <a:t> on </a:t>
            </a:r>
            <a:r>
              <a:rPr lang="nl-NL" dirty="0" err="1"/>
              <a:t>faster</a:t>
            </a:r>
            <a:r>
              <a:rPr lang="nl-NL" dirty="0"/>
              <a:t> computers. </a:t>
            </a:r>
          </a:p>
          <a:p>
            <a:r>
              <a:rPr lang="nl-NL" dirty="0" err="1"/>
              <a:t>Simplified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are </a:t>
            </a:r>
            <a:r>
              <a:rPr lang="nl-NL" dirty="0" err="1"/>
              <a:t>easier</a:t>
            </a:r>
            <a:r>
              <a:rPr lang="nl-NL" dirty="0"/>
              <a:t> to </a:t>
            </a:r>
            <a:r>
              <a:rPr lang="nl-NL" dirty="0" err="1"/>
              <a:t>calculate</a:t>
            </a:r>
            <a:r>
              <a:rPr lang="nl-NL" dirty="0"/>
              <a:t>. </a:t>
            </a:r>
          </a:p>
          <a:p>
            <a:r>
              <a:rPr lang="nl-NL" dirty="0" err="1"/>
              <a:t>Simulation</a:t>
            </a:r>
            <a:r>
              <a:rPr lang="nl-NL" dirty="0"/>
              <a:t> and training have been speed up by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GPU’s</a:t>
            </a:r>
            <a:r>
              <a:rPr lang="nl-NL" dirty="0"/>
              <a:t> and later by special Tensor Processing Units (</a:t>
            </a:r>
            <a:r>
              <a:rPr lang="nl-NL" dirty="0" err="1"/>
              <a:t>TPU’s</a:t>
            </a:r>
            <a:r>
              <a:rPr lang="nl-NL" dirty="0"/>
              <a:t>).</a:t>
            </a:r>
          </a:p>
          <a:p>
            <a:r>
              <a:rPr lang="nl-NL" dirty="0"/>
              <a:t>A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model that has been </a:t>
            </a:r>
            <a:r>
              <a:rPr lang="nl-NL" dirty="0" err="1"/>
              <a:t>trained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, is </a:t>
            </a:r>
            <a:r>
              <a:rPr lang="nl-NL" dirty="0" err="1"/>
              <a:t>familiar</a:t>
            </a:r>
            <a:r>
              <a:rPr lang="nl-NL" dirty="0"/>
              <a:t> with </a:t>
            </a:r>
            <a:r>
              <a:rPr lang="nl-NL" dirty="0" err="1"/>
              <a:t>the</a:t>
            </a:r>
            <a:r>
              <a:rPr lang="nl-NL" dirty="0"/>
              <a:t> input date and can </a:t>
            </a:r>
            <a:r>
              <a:rPr lang="nl-NL" dirty="0" err="1"/>
              <a:t>specialise</a:t>
            </a:r>
            <a:r>
              <a:rPr lang="nl-NL" dirty="0"/>
              <a:t> with a smaller training set.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65ED97-CCF4-4BF4-9BF7-631A73B1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is </a:t>
            </a:r>
            <a:r>
              <a:rPr lang="nl-NL" dirty="0" err="1"/>
              <a:t>AlexNet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3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Semantic representation of words with 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D00D11-ADA5-235F-840C-964B5BF393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08347E-4AF7-6B89-97A8-44D81C5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36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444810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  <a:endParaRPr lang="nl-NL" sz="160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  <a:endParaRPr lang="nl-NL" sz="160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9:30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Extra: Introduction to Neural Networks and Natural Language Processing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6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53966B-2904-4962-A0A2-31CB803360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nl-NL" dirty="0"/>
                  <a:t>In </a:t>
                </a:r>
                <a:r>
                  <a:rPr lang="nl-NL" dirty="0" err="1"/>
                  <a:t>tasks</a:t>
                </a:r>
                <a:r>
                  <a:rPr lang="nl-NL" dirty="0"/>
                  <a:t> </a:t>
                </a:r>
                <a:r>
                  <a:rPr lang="nl-NL" dirty="0" err="1"/>
                  <a:t>involving</a:t>
                </a:r>
                <a:r>
                  <a:rPr lang="nl-NL" dirty="0"/>
                  <a:t> Natural Language Processing (NLP) </a:t>
                </a:r>
                <a:r>
                  <a:rPr lang="nl-NL" dirty="0" err="1"/>
                  <a:t>it</a:t>
                </a:r>
                <a:r>
                  <a:rPr lang="nl-NL" dirty="0"/>
                  <a:t> is important to </a:t>
                </a:r>
                <a:r>
                  <a:rPr lang="nl-NL" dirty="0" err="1"/>
                  <a:t>choose</a:t>
                </a:r>
                <a:r>
                  <a:rPr lang="nl-NL" dirty="0"/>
                  <a:t> </a:t>
                </a:r>
                <a:r>
                  <a:rPr lang="nl-NL" dirty="0" err="1"/>
                  <a:t>an</a:t>
                </a:r>
                <a:r>
                  <a:rPr lang="nl-NL" dirty="0"/>
                  <a:t> </a:t>
                </a:r>
                <a:r>
                  <a:rPr lang="nl-NL" dirty="0" err="1"/>
                  <a:t>efficient</a:t>
                </a:r>
                <a:r>
                  <a:rPr lang="nl-NL" dirty="0"/>
                  <a:t> </a:t>
                </a:r>
                <a:r>
                  <a:rPr lang="nl-NL" dirty="0" err="1"/>
                  <a:t>representation</a:t>
                </a:r>
                <a:r>
                  <a:rPr lang="nl-NL" dirty="0"/>
                  <a:t>.</a:t>
                </a:r>
              </a:p>
              <a:p>
                <a:r>
                  <a:rPr lang="nl-NL" dirty="0"/>
                  <a:t>Machine </a:t>
                </a:r>
                <a:r>
                  <a:rPr lang="nl-NL" dirty="0" err="1"/>
                  <a:t>learning</a:t>
                </a:r>
                <a:r>
                  <a:rPr lang="nl-NL" dirty="0"/>
                  <a:t> </a:t>
                </a:r>
                <a:r>
                  <a:rPr lang="nl-NL" dirty="0" err="1"/>
                  <a:t>use</a:t>
                </a:r>
                <a:r>
                  <a:rPr lang="nl-NL" dirty="0"/>
                  <a:t> a vector </a:t>
                </a:r>
                <a:r>
                  <a:rPr lang="nl-NL" dirty="0" err="1"/>
                  <a:t>space</a:t>
                </a:r>
                <a:r>
                  <a:rPr lang="nl-NL" dirty="0"/>
                  <a:t> model that is </a:t>
                </a:r>
                <a:r>
                  <a:rPr lang="nl-NL" dirty="0" err="1"/>
                  <a:t>often</a:t>
                </a:r>
                <a:r>
                  <a:rPr lang="nl-NL" dirty="0"/>
                  <a:t> </a:t>
                </a:r>
                <a:r>
                  <a:rPr lang="nl-NL" dirty="0" err="1"/>
                  <a:t>based</a:t>
                </a:r>
                <a:r>
                  <a:rPr lang="nl-NL" dirty="0"/>
                  <a:t> on a </a:t>
                </a:r>
                <a:r>
                  <a:rPr lang="nl-NL" i="1" dirty="0"/>
                  <a:t>bag-of-</a:t>
                </a:r>
                <a:r>
                  <a:rPr lang="nl-NL" i="1" dirty="0" err="1"/>
                  <a:t>words</a:t>
                </a:r>
                <a:r>
                  <a:rPr lang="nl-NL" i="1" dirty="0"/>
                  <a:t> </a:t>
                </a:r>
                <a:r>
                  <a:rPr lang="nl-NL" dirty="0" err="1"/>
                  <a:t>representation</a:t>
                </a:r>
                <a:r>
                  <a:rPr lang="nl-NL" dirty="0"/>
                  <a:t>: </a:t>
                </a:r>
              </a:p>
              <a:p>
                <a:pPr lvl="1"/>
                <a:r>
                  <a:rPr lang="nl-NL" dirty="0"/>
                  <a:t>Every word has a vector with N </a:t>
                </a:r>
                <a:r>
                  <a:rPr lang="nl-NL" dirty="0" err="1"/>
                  <a:t>dimensions</a:t>
                </a:r>
                <a:r>
                  <a:rPr lang="nl-NL" dirty="0"/>
                  <a:t> </a:t>
                </a:r>
                <a:r>
                  <a:rPr lang="nl-NL" dirty="0" err="1"/>
                  <a:t>where</a:t>
                </a:r>
                <a:r>
                  <a:rPr lang="nl-NL" dirty="0"/>
                  <a:t> N is </a:t>
                </a:r>
                <a:r>
                  <a:rPr lang="nl-NL" dirty="0" err="1"/>
                  <a:t>equal</a:t>
                </a:r>
                <a:r>
                  <a:rPr lang="nl-NL" dirty="0"/>
                  <a:t> to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number</a:t>
                </a:r>
                <a:r>
                  <a:rPr lang="nl-NL" dirty="0"/>
                  <a:t> of </a:t>
                </a:r>
                <a:r>
                  <a:rPr lang="nl-NL" dirty="0" err="1"/>
                  <a:t>unique</a:t>
                </a:r>
                <a:r>
                  <a:rPr lang="nl-NL" dirty="0"/>
                  <a:t> </a:t>
                </a:r>
                <a:r>
                  <a:rPr lang="nl-NL" dirty="0" err="1"/>
                  <a:t>words</a:t>
                </a:r>
                <a:r>
                  <a:rPr lang="nl-NL" dirty="0"/>
                  <a:t> in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vocabulary</a:t>
                </a:r>
                <a:r>
                  <a:rPr lang="nl-NL" dirty="0"/>
                  <a:t>.</a:t>
                </a:r>
              </a:p>
              <a:p>
                <a:pPr lvl="1"/>
                <a:r>
                  <a:rPr lang="nl-NL" dirty="0"/>
                  <a:t>For </a:t>
                </a:r>
                <a:r>
                  <a:rPr lang="nl-NL" dirty="0" err="1"/>
                  <a:t>example</a:t>
                </a:r>
                <a:r>
                  <a:rPr lang="nl-NL" dirty="0"/>
                  <a:t>,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voculabary</a:t>
                </a:r>
                <a:r>
                  <a:rPr lang="nl-NL" dirty="0"/>
                  <a:t> </a:t>
                </a:r>
                <a:r>
                  <a:rPr lang="nl-NL" dirty="0" err="1"/>
                  <a:t>consists</a:t>
                </a:r>
                <a:r>
                  <a:rPr lang="nl-NL" dirty="0"/>
                  <a:t> of: </a:t>
                </a:r>
                <a:r>
                  <a:rPr lang="nl-NL" i="1" dirty="0"/>
                  <a:t>at, discover, leiden, </a:t>
                </a:r>
                <a:r>
                  <a:rPr lang="nl-NL" i="1" dirty="0" err="1"/>
                  <a:t>the</a:t>
                </a:r>
                <a:r>
                  <a:rPr lang="nl-NL" i="1" dirty="0"/>
                  <a:t>, </a:t>
                </a:r>
                <a:r>
                  <a:rPr lang="nl-NL" i="1" dirty="0" err="1"/>
                  <a:t>university</a:t>
                </a:r>
                <a:r>
                  <a:rPr lang="nl-NL" i="1" dirty="0"/>
                  <a:t>, </a:t>
                </a:r>
                <a:r>
                  <a:rPr lang="nl-NL" i="1" dirty="0" err="1"/>
                  <a:t>world</a:t>
                </a:r>
                <a:r>
                  <a:rPr lang="nl-NL" dirty="0"/>
                  <a:t>. N=6 and </a:t>
                </a:r>
                <a:r>
                  <a:rPr lang="nl-NL" dirty="0" err="1"/>
                  <a:t>the</a:t>
                </a:r>
                <a:r>
                  <a:rPr lang="nl-NL" dirty="0"/>
                  <a:t> word “leiden” </a:t>
                </a:r>
                <a:r>
                  <a:rPr lang="nl-NL" dirty="0" err="1"/>
                  <a:t>becomes</a:t>
                </a:r>
                <a:r>
                  <a:rPr lang="nl-NL" dirty="0"/>
                  <a:t>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nl-NL" dirty="0" smtClean="0"/>
                  <a:t>:</a:t>
                </a:r>
                <a:br>
                  <a:rPr lang="nl-NL" dirty="0" smtClean="0"/>
                </a:br>
                <a:r>
                  <a:rPr lang="nl-NL" dirty="0"/>
                  <a:t/>
                </a:r>
                <a:br>
                  <a:rPr lang="nl-NL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0,0,1,0,0,0</m:t>
                        </m:r>
                      </m:e>
                    </m:d>
                  </m:oMath>
                </a14:m>
                <a:endParaRPr lang="nl-NL" dirty="0" smtClean="0"/>
              </a:p>
              <a:p>
                <a:r>
                  <a:rPr lang="nl-NL" dirty="0" err="1" smtClean="0"/>
                  <a:t>Documents</a:t>
                </a:r>
                <a:r>
                  <a:rPr lang="nl-NL" dirty="0" smtClean="0"/>
                  <a:t> </a:t>
                </a:r>
                <a:r>
                  <a:rPr lang="nl-NL" dirty="0"/>
                  <a:t>and </a:t>
                </a:r>
                <a:r>
                  <a:rPr lang="nl-NL" dirty="0" err="1"/>
                  <a:t>queries</a:t>
                </a:r>
                <a:r>
                  <a:rPr lang="nl-NL" dirty="0"/>
                  <a:t> have a vector </a:t>
                </a:r>
                <a:r>
                  <a:rPr lang="nl-NL" dirty="0" err="1"/>
                  <a:t>representation</a:t>
                </a:r>
                <a:r>
                  <a:rPr lang="nl-NL" dirty="0"/>
                  <a:t> by </a:t>
                </a:r>
                <a:r>
                  <a:rPr lang="nl-NL" dirty="0" err="1"/>
                  <a:t>adding</a:t>
                </a:r>
                <a:r>
                  <a:rPr lang="nl-NL" dirty="0"/>
                  <a:t> </a:t>
                </a:r>
                <a:r>
                  <a:rPr lang="nl-NL" dirty="0" smtClean="0"/>
                  <a:t>word </a:t>
                </a:r>
                <a:r>
                  <a:rPr lang="nl-NL" dirty="0" err="1"/>
                  <a:t>vectors</a:t>
                </a:r>
                <a:r>
                  <a:rPr lang="nl-NL" dirty="0"/>
                  <a:t>. </a:t>
                </a:r>
              </a:p>
              <a:p>
                <a:endParaRPr lang="nl-NL" i="1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53966B-2904-4962-A0A2-31CB80336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6" t="-2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1365ED97-CCF4-4BF4-9BF7-631A73B1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and </a:t>
            </a:r>
            <a:r>
              <a:rPr lang="nl-NL" dirty="0" err="1"/>
              <a:t>language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81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53966B-2904-4962-A0A2-31CB8033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 smtClean="0"/>
              <a:t>sequencing</a:t>
            </a:r>
            <a:r>
              <a:rPr lang="nl-NL" dirty="0" smtClean="0"/>
              <a:t> </a:t>
            </a:r>
            <a:r>
              <a:rPr lang="nl-NL" dirty="0"/>
              <a:t>of </a:t>
            </a:r>
            <a:r>
              <a:rPr lang="nl-NL" dirty="0" err="1"/>
              <a:t>words</a:t>
            </a:r>
            <a:r>
              <a:rPr lang="nl-NL" dirty="0"/>
              <a:t> in a </a:t>
            </a:r>
            <a:r>
              <a:rPr lang="nl-NL" dirty="0" err="1"/>
              <a:t>text</a:t>
            </a:r>
            <a:r>
              <a:rPr lang="nl-NL" dirty="0"/>
              <a:t> are lost. </a:t>
            </a:r>
          </a:p>
          <a:p>
            <a:r>
              <a:rPr lang="nl-NL" dirty="0"/>
              <a:t>The </a:t>
            </a:r>
            <a:r>
              <a:rPr lang="nl-NL" dirty="0" err="1"/>
              <a:t>similarity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(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inner</a:t>
            </a:r>
            <a:r>
              <a:rPr lang="nl-NL" dirty="0"/>
              <a:t> product </a:t>
            </a:r>
            <a:r>
              <a:rPr lang="nl-NL" dirty="0" smtClean="0"/>
              <a:t>of </a:t>
            </a:r>
            <a:r>
              <a:rPr lang="nl-NL" dirty="0"/>
              <a:t>their </a:t>
            </a:r>
            <a:r>
              <a:rPr lang="nl-NL" dirty="0" err="1"/>
              <a:t>vectors</a:t>
            </a:r>
            <a:r>
              <a:rPr lang="nl-NL" dirty="0"/>
              <a:t>) is </a:t>
            </a:r>
            <a:r>
              <a:rPr lang="nl-NL" dirty="0" err="1"/>
              <a:t>always</a:t>
            </a:r>
            <a:r>
              <a:rPr lang="nl-NL" dirty="0"/>
              <a:t> 0, even </a:t>
            </a:r>
            <a:r>
              <a:rPr lang="nl-NL" dirty="0" err="1"/>
              <a:t>words</a:t>
            </a:r>
            <a:r>
              <a:rPr lang="nl-NL" dirty="0"/>
              <a:t> that are </a:t>
            </a:r>
            <a:r>
              <a:rPr lang="nl-NL" dirty="0" err="1"/>
              <a:t>related</a:t>
            </a:r>
            <a:r>
              <a:rPr lang="nl-NL" dirty="0"/>
              <a:t>.</a:t>
            </a:r>
          </a:p>
          <a:p>
            <a:r>
              <a:rPr lang="nl-NL" dirty="0"/>
              <a:t>The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unique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is large. N can </a:t>
            </a:r>
            <a:r>
              <a:rPr lang="nl-NL" dirty="0" err="1"/>
              <a:t>easily</a:t>
            </a:r>
            <a:r>
              <a:rPr lang="nl-NL" dirty="0"/>
              <a:t> be 20.000. </a:t>
            </a:r>
          </a:p>
          <a:p>
            <a:r>
              <a:rPr lang="nl-NL" dirty="0"/>
              <a:t>To </a:t>
            </a:r>
            <a:r>
              <a:rPr lang="nl-NL" dirty="0" err="1"/>
              <a:t>cope</a:t>
            </a:r>
            <a:r>
              <a:rPr lang="nl-NL" dirty="0"/>
              <a:t> with these down sides, </a:t>
            </a:r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improvements</a:t>
            </a:r>
            <a:r>
              <a:rPr lang="nl-NL" dirty="0"/>
              <a:t> have been </a:t>
            </a:r>
            <a:r>
              <a:rPr lang="nl-NL" dirty="0" err="1"/>
              <a:t>introduced</a:t>
            </a:r>
            <a:r>
              <a:rPr lang="nl-NL" dirty="0"/>
              <a:t>, e.g. Latent </a:t>
            </a:r>
            <a:r>
              <a:rPr lang="nl-NL" dirty="0" err="1"/>
              <a:t>Semantic</a:t>
            </a:r>
            <a:r>
              <a:rPr lang="nl-NL" dirty="0"/>
              <a:t> </a:t>
            </a:r>
            <a:r>
              <a:rPr lang="nl-NL" dirty="0" err="1"/>
              <a:t>Indexing</a:t>
            </a:r>
            <a:r>
              <a:rPr lang="nl-NL" dirty="0"/>
              <a:t>  (LSI or LSA) and Latent Dirichlet </a:t>
            </a:r>
            <a:r>
              <a:rPr lang="nl-NL" dirty="0" err="1"/>
              <a:t>Allocation</a:t>
            </a:r>
            <a:r>
              <a:rPr lang="nl-NL" dirty="0"/>
              <a:t> (LDA)</a:t>
            </a:r>
          </a:p>
          <a:p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such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are </a:t>
            </a:r>
            <a:r>
              <a:rPr lang="nl-NL" dirty="0" err="1"/>
              <a:t>computationally</a:t>
            </a:r>
            <a:r>
              <a:rPr lang="nl-NL" dirty="0"/>
              <a:t> </a:t>
            </a:r>
            <a:r>
              <a:rPr lang="nl-NL" dirty="0" err="1"/>
              <a:t>expensive</a:t>
            </a:r>
            <a:r>
              <a:rPr lang="nl-NL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65ED97-CCF4-4BF4-9BF7-631A73B1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Bag-of-</a:t>
            </a:r>
            <a:r>
              <a:rPr lang="nl-NL" dirty="0" err="1"/>
              <a:t>words</a:t>
            </a:r>
            <a:r>
              <a:rPr lang="nl-NL" dirty="0"/>
              <a:t> </a:t>
            </a:r>
            <a:r>
              <a:rPr lang="nl-NL" dirty="0" err="1" smtClean="0"/>
              <a:t>disadvantages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234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53966B-2904-4962-A0A2-31CB8033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Invented</a:t>
            </a:r>
            <a:r>
              <a:rPr lang="nl-NL" dirty="0"/>
              <a:t> by Google in 2013. Word2vec is </a:t>
            </a:r>
            <a:r>
              <a:rPr lang="nl-NL" dirty="0" err="1"/>
              <a:t>not</a:t>
            </a:r>
            <a:r>
              <a:rPr lang="nl-NL" dirty="0"/>
              <a:t> a </a:t>
            </a:r>
            <a:r>
              <a:rPr lang="nl-NL" dirty="0" err="1"/>
              <a:t>deep</a:t>
            </a:r>
            <a:r>
              <a:rPr lang="nl-NL" dirty="0"/>
              <a:t> but a </a:t>
            </a:r>
            <a:r>
              <a:rPr lang="nl-NL" dirty="0" err="1"/>
              <a:t>shallow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.</a:t>
            </a:r>
          </a:p>
          <a:p>
            <a:r>
              <a:rPr lang="nl-NL" dirty="0"/>
              <a:t>Word2vec has been </a:t>
            </a:r>
            <a:r>
              <a:rPr lang="nl-NL" dirty="0" err="1"/>
              <a:t>constructed</a:t>
            </a:r>
            <a:r>
              <a:rPr lang="nl-NL" dirty="0"/>
              <a:t> to </a:t>
            </a:r>
            <a:r>
              <a:rPr lang="nl-NL" dirty="0" err="1"/>
              <a:t>investigate</a:t>
            </a:r>
            <a:r>
              <a:rPr lang="nl-NL" dirty="0"/>
              <a:t> if a </a:t>
            </a:r>
            <a:r>
              <a:rPr lang="nl-NL" dirty="0" err="1" smtClean="0"/>
              <a:t>neural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</a:t>
            </a:r>
            <a:r>
              <a:rPr lang="nl-NL" dirty="0"/>
              <a:t>is </a:t>
            </a:r>
            <a:r>
              <a:rPr lang="nl-NL" dirty="0" err="1"/>
              <a:t>capable</a:t>
            </a:r>
            <a:r>
              <a:rPr lang="nl-NL" dirty="0"/>
              <a:t> of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word </a:t>
            </a:r>
            <a:r>
              <a:rPr lang="nl-NL" dirty="0" err="1"/>
              <a:t>vectors</a:t>
            </a:r>
            <a:r>
              <a:rPr lang="nl-NL" dirty="0"/>
              <a:t>.</a:t>
            </a:r>
          </a:p>
          <a:p>
            <a:r>
              <a:rPr lang="nl-NL" dirty="0"/>
              <a:t>The </a:t>
            </a:r>
            <a:r>
              <a:rPr lang="nl-NL" dirty="0" err="1"/>
              <a:t>result</a:t>
            </a:r>
            <a:r>
              <a:rPr lang="nl-NL" dirty="0"/>
              <a:t> is </a:t>
            </a:r>
            <a:r>
              <a:rPr lang="nl-NL" dirty="0" err="1"/>
              <a:t>spectacular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word2vec:</a:t>
            </a:r>
          </a:p>
          <a:p>
            <a:pPr lvl="1"/>
            <a:r>
              <a:rPr lang="nl-NL" dirty="0" err="1"/>
              <a:t>Learns</a:t>
            </a:r>
            <a:r>
              <a:rPr lang="nl-NL" dirty="0"/>
              <a:t> </a:t>
            </a:r>
            <a:r>
              <a:rPr lang="nl-NL" dirty="0" err="1"/>
              <a:t>vectors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that </a:t>
            </a:r>
            <a:r>
              <a:rPr lang="nl-NL" dirty="0" err="1"/>
              <a:t>words</a:t>
            </a:r>
            <a:r>
              <a:rPr lang="nl-NL" dirty="0"/>
              <a:t> with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context have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vectors</a:t>
            </a:r>
            <a:endParaRPr lang="nl-NL" dirty="0"/>
          </a:p>
          <a:p>
            <a:pPr lvl="1"/>
            <a:r>
              <a:rPr lang="nl-NL" dirty="0" err="1"/>
              <a:t>meaning</a:t>
            </a:r>
            <a:r>
              <a:rPr lang="nl-NL" dirty="0"/>
              <a:t> that </a:t>
            </a:r>
            <a:r>
              <a:rPr lang="nl-NL" i="1" dirty="0"/>
              <a:t>stemming</a:t>
            </a:r>
            <a:r>
              <a:rPr lang="nl-NL" dirty="0"/>
              <a:t> is no </a:t>
            </a:r>
            <a:r>
              <a:rPr lang="nl-NL" dirty="0" err="1"/>
              <a:t>longer</a:t>
            </a:r>
            <a:r>
              <a:rPr lang="nl-NL" dirty="0"/>
              <a:t> </a:t>
            </a:r>
            <a:r>
              <a:rPr lang="nl-NL" dirty="0" err="1"/>
              <a:t>required</a:t>
            </a:r>
            <a:endParaRPr lang="nl-NL" dirty="0"/>
          </a:p>
          <a:p>
            <a:pPr lvl="1"/>
            <a:r>
              <a:rPr lang="nl-NL" dirty="0"/>
              <a:t>and word relations are </a:t>
            </a:r>
            <a:r>
              <a:rPr lang="nl-NL" dirty="0" err="1"/>
              <a:t>embedded</a:t>
            </a:r>
            <a:r>
              <a:rPr lang="nl-NL" dirty="0"/>
              <a:t> in vector </a:t>
            </a:r>
            <a:r>
              <a:rPr lang="nl-NL" dirty="0" err="1"/>
              <a:t>space</a:t>
            </a:r>
            <a:r>
              <a:rPr lang="nl-NL" dirty="0"/>
              <a:t>! E.g.: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i="1" dirty="0" smtClean="0"/>
              <a:t>Paris </a:t>
            </a:r>
            <a:r>
              <a:rPr lang="nl-NL" i="1" dirty="0"/>
              <a:t>- France + Italy = Rome</a:t>
            </a:r>
            <a:br>
              <a:rPr lang="nl-NL" i="1" dirty="0"/>
            </a:br>
            <a:r>
              <a:rPr lang="nl-NL" i="1" dirty="0"/>
              <a:t>King – Man + </a:t>
            </a:r>
            <a:r>
              <a:rPr lang="nl-NL" i="1" dirty="0" err="1"/>
              <a:t>Woman</a:t>
            </a:r>
            <a:r>
              <a:rPr lang="nl-NL" i="1" dirty="0"/>
              <a:t> = </a:t>
            </a:r>
            <a:r>
              <a:rPr lang="nl-NL" i="1" dirty="0" smtClean="0"/>
              <a:t>Queen</a:t>
            </a:r>
          </a:p>
          <a:p>
            <a:r>
              <a:rPr lang="nl-NL" dirty="0" err="1" smtClean="0"/>
              <a:t>Hence</a:t>
            </a:r>
            <a:r>
              <a:rPr lang="nl-NL" dirty="0" smtClean="0"/>
              <a:t>, these </a:t>
            </a:r>
            <a:r>
              <a:rPr lang="nl-NL" dirty="0" err="1" smtClean="0"/>
              <a:t>vectors</a:t>
            </a:r>
            <a:r>
              <a:rPr lang="nl-NL" dirty="0" smtClean="0"/>
              <a:t> are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known</a:t>
            </a:r>
            <a:r>
              <a:rPr lang="nl-NL" dirty="0" smtClean="0"/>
              <a:t> as </a:t>
            </a:r>
            <a:r>
              <a:rPr lang="nl-NL" i="1" dirty="0" smtClean="0"/>
              <a:t>word </a:t>
            </a:r>
            <a:r>
              <a:rPr lang="nl-NL" i="1" dirty="0" err="1" smtClean="0"/>
              <a:t>embeddings</a:t>
            </a:r>
            <a:endParaRPr lang="nl-NL" i="1" dirty="0"/>
          </a:p>
          <a:p>
            <a:pPr lvl="1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65ED97-CCF4-4BF4-9BF7-631A73B1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Word2Vec: word </a:t>
            </a:r>
            <a:r>
              <a:rPr lang="nl-NL" dirty="0" err="1" smtClean="0"/>
              <a:t>embeddings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132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53966B-2904-4962-A0A2-31CB803360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Given a </a:t>
                </a:r>
                <a:r>
                  <a:rPr lang="nl-NL" dirty="0" err="1"/>
                  <a:t>collection</a:t>
                </a:r>
                <a:r>
                  <a:rPr lang="nl-NL" dirty="0"/>
                  <a:t> </a:t>
                </a:r>
                <a:r>
                  <a:rPr lang="nl-NL" dirty="0" smtClean="0"/>
                  <a:t>of </a:t>
                </a:r>
                <a:r>
                  <a:rPr lang="nl-NL" dirty="0" err="1" smtClean="0"/>
                  <a:t>texts</a:t>
                </a:r>
                <a:r>
                  <a:rPr lang="nl-NL" dirty="0" smtClean="0"/>
                  <a:t> </a:t>
                </a:r>
                <a:r>
                  <a:rPr lang="nl-NL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nl-NL" dirty="0"/>
                  <a:t> </a:t>
                </a:r>
                <a:r>
                  <a:rPr lang="nl-NL" dirty="0" err="1"/>
                  <a:t>unique</a:t>
                </a:r>
                <a:r>
                  <a:rPr lang="nl-NL" dirty="0"/>
                  <a:t> </a:t>
                </a:r>
                <a:r>
                  <a:rPr lang="nl-NL" dirty="0" err="1"/>
                  <a:t>words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dirty="0"/>
                  <a:t> and </a:t>
                </a:r>
                <a:r>
                  <a:rPr lang="nl-NL" dirty="0" err="1"/>
                  <a:t>fraction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dirty="0"/>
                  <a:t> (=</a:t>
                </a:r>
                <a:r>
                  <a:rPr lang="nl-NL" dirty="0" err="1"/>
                  <a:t>number</a:t>
                </a:r>
                <a:r>
                  <a:rPr lang="nl-NL" dirty="0"/>
                  <a:t> of </a:t>
                </a:r>
                <a:r>
                  <a:rPr lang="nl-NL" dirty="0" err="1"/>
                  <a:t>occurences</a:t>
                </a:r>
                <a14:m>
                  <m:oMath xmlns:m="http://schemas.openxmlformats.org/officeDocument/2006/math">
                    <m:r>
                      <a:rPr lang="nl-NL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nl-NL" dirty="0"/>
                  <a:t>)</a:t>
                </a:r>
              </a:p>
              <a:p>
                <a:r>
                  <a:rPr lang="nl-NL" dirty="0"/>
                  <a:t>Network </a:t>
                </a:r>
                <a:r>
                  <a:rPr lang="nl-NL" dirty="0" err="1"/>
                  <a:t>architecture</a:t>
                </a:r>
                <a:r>
                  <a:rPr lang="nl-NL" dirty="0"/>
                  <a:t>:</a:t>
                </a:r>
              </a:p>
              <a:p>
                <a:pPr lvl="1"/>
                <a:r>
                  <a:rPr lang="nl-NL" dirty="0"/>
                  <a:t>Input: V=10.000-dimensional bag-of-</a:t>
                </a:r>
                <a:r>
                  <a:rPr lang="nl-NL" dirty="0" err="1"/>
                  <a:t>words</a:t>
                </a:r>
                <a:r>
                  <a:rPr lang="nl-NL" dirty="0"/>
                  <a:t> vector </a:t>
                </a:r>
              </a:p>
              <a:p>
                <a:pPr lvl="1"/>
                <a:r>
                  <a:rPr lang="nl-NL" dirty="0" err="1"/>
                  <a:t>Hidden</a:t>
                </a:r>
                <a:r>
                  <a:rPr lang="nl-NL" dirty="0"/>
                  <a:t>: N=300 units without </a:t>
                </a:r>
                <a:r>
                  <a:rPr lang="nl-NL" dirty="0" err="1"/>
                  <a:t>activation</a:t>
                </a:r>
                <a:r>
                  <a:rPr lang="nl-NL" dirty="0"/>
                  <a:t> </a:t>
                </a:r>
                <a:r>
                  <a:rPr lang="nl-NL" dirty="0" err="1"/>
                  <a:t>function</a:t>
                </a:r>
                <a:endParaRPr lang="nl-NL" dirty="0"/>
              </a:p>
              <a:p>
                <a:pPr lvl="1"/>
                <a:r>
                  <a:rPr lang="nl-NL" dirty="0"/>
                  <a:t>Output: V=10.000 neurons with a </a:t>
                </a:r>
                <a:r>
                  <a:rPr lang="nl-NL" dirty="0" err="1"/>
                  <a:t>softmax</a:t>
                </a:r>
                <a:r>
                  <a:rPr lang="nl-NL" dirty="0"/>
                  <a:t> </a:t>
                </a:r>
                <a:r>
                  <a:rPr lang="nl-NL" dirty="0" err="1"/>
                  <a:t>function</a:t>
                </a:r>
                <a:endParaRPr lang="nl-NL" dirty="0"/>
              </a:p>
              <a:p>
                <a:r>
                  <a:rPr lang="nl-NL" dirty="0"/>
                  <a:t>Read 10 </a:t>
                </a:r>
                <a:r>
                  <a:rPr lang="nl-NL" dirty="0" err="1"/>
                  <a:t>subsequent</a:t>
                </a:r>
                <a:r>
                  <a:rPr lang="nl-NL" dirty="0"/>
                  <a:t> </a:t>
                </a:r>
                <a:r>
                  <a:rPr lang="nl-NL" dirty="0" err="1"/>
                  <a:t>words</a:t>
                </a:r>
                <a:r>
                  <a:rPr lang="nl-NL" dirty="0"/>
                  <a:t> from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text</a:t>
                </a:r>
                <a:r>
                  <a:rPr lang="nl-NL" dirty="0"/>
                  <a:t>. Create 90 word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/>
                  <a:t>. These pairs are </a:t>
                </a:r>
                <a:r>
                  <a:rPr lang="nl-NL" dirty="0" err="1"/>
                  <a:t>used</a:t>
                </a:r>
                <a:r>
                  <a:rPr lang="nl-NL" dirty="0"/>
                  <a:t> to train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network</a:t>
                </a:r>
                <a:r>
                  <a:rPr lang="nl-NL" dirty="0"/>
                  <a:t>. 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53966B-2904-4962-A0A2-31CB80336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2" t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1365ED97-CCF4-4BF4-9BF7-631A73B1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smtClean="0"/>
              <a:t>Word2Vec </a:t>
            </a:r>
            <a:r>
              <a:rPr lang="nl-NL" dirty="0" err="1"/>
              <a:t>work</a:t>
            </a:r>
            <a:r>
              <a:rPr lang="nl-NL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948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tekst, kaart&#10;&#10;Automatisch gegenereerde beschrijving">
            <a:extLst>
              <a:ext uri="{FF2B5EF4-FFF2-40B4-BE49-F238E27FC236}">
                <a16:creationId xmlns:a16="http://schemas.microsoft.com/office/drawing/2014/main" id="{F8B0EFD0-671E-46D2-861B-670AA7645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68" y="2289175"/>
            <a:ext cx="6635651" cy="393223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3F9344-9564-4C6B-9AEA-E45B3154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Word2Vec </a:t>
            </a:r>
            <a:r>
              <a:rPr lang="nl-NL" dirty="0" err="1" smtClean="0"/>
              <a:t>network</a:t>
            </a:r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632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53966B-2904-4962-A0A2-31CB803360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b="1" dirty="0"/>
                  <a:t>Subsampling</a:t>
                </a:r>
              </a:p>
              <a:p>
                <a:pPr lvl="1"/>
                <a:r>
                  <a:rPr lang="nl-NL" dirty="0" err="1"/>
                  <a:t>Problem</a:t>
                </a:r>
                <a:r>
                  <a:rPr lang="nl-NL" dirty="0"/>
                  <a:t>: </a:t>
                </a:r>
                <a:r>
                  <a:rPr lang="nl-NL" dirty="0" err="1"/>
                  <a:t>meaningful</a:t>
                </a:r>
                <a:r>
                  <a:rPr lang="nl-NL" dirty="0"/>
                  <a:t> </a:t>
                </a:r>
                <a:r>
                  <a:rPr lang="nl-NL" dirty="0" err="1"/>
                  <a:t>words</a:t>
                </a:r>
                <a:r>
                  <a:rPr lang="nl-NL" dirty="0"/>
                  <a:t> </a:t>
                </a:r>
                <a:r>
                  <a:rPr lang="nl-NL" dirty="0" err="1"/>
                  <a:t>occur</a:t>
                </a:r>
                <a:r>
                  <a:rPr lang="nl-NL" dirty="0"/>
                  <a:t> </a:t>
                </a:r>
                <a:r>
                  <a:rPr lang="nl-NL" dirty="0" err="1"/>
                  <a:t>less</a:t>
                </a:r>
                <a:r>
                  <a:rPr lang="nl-NL" dirty="0"/>
                  <a:t> </a:t>
                </a:r>
                <a:r>
                  <a:rPr lang="nl-NL" dirty="0" err="1"/>
                  <a:t>frequently</a:t>
                </a:r>
                <a:r>
                  <a:rPr lang="nl-NL" dirty="0"/>
                  <a:t> in </a:t>
                </a:r>
                <a:r>
                  <a:rPr lang="nl-NL" dirty="0" err="1"/>
                  <a:t>the</a:t>
                </a:r>
                <a:r>
                  <a:rPr lang="nl-NL" dirty="0"/>
                  <a:t> training data </a:t>
                </a:r>
                <a:r>
                  <a:rPr lang="nl-NL" dirty="0" err="1"/>
                  <a:t>than</a:t>
                </a:r>
                <a:r>
                  <a:rPr lang="nl-NL" dirty="0"/>
                  <a:t> </a:t>
                </a:r>
                <a:r>
                  <a:rPr lang="nl-NL" dirty="0" err="1"/>
                  <a:t>less</a:t>
                </a:r>
                <a:r>
                  <a:rPr lang="nl-NL" dirty="0"/>
                  <a:t> </a:t>
                </a:r>
                <a:r>
                  <a:rPr lang="nl-NL" dirty="0" err="1"/>
                  <a:t>meaningful</a:t>
                </a:r>
                <a:r>
                  <a:rPr lang="nl-NL" dirty="0"/>
                  <a:t> </a:t>
                </a:r>
                <a:r>
                  <a:rPr lang="nl-NL" dirty="0" err="1"/>
                  <a:t>words</a:t>
                </a:r>
                <a:r>
                  <a:rPr lang="nl-NL" dirty="0"/>
                  <a:t> (eg. </a:t>
                </a:r>
                <a:r>
                  <a:rPr lang="nl-NL" dirty="0" err="1"/>
                  <a:t>articles</a:t>
                </a:r>
                <a:r>
                  <a:rPr lang="nl-NL" dirty="0"/>
                  <a:t>  a/</a:t>
                </a:r>
                <a:r>
                  <a:rPr lang="nl-NL" dirty="0" err="1"/>
                  <a:t>an</a:t>
                </a:r>
                <a:r>
                  <a:rPr lang="nl-NL" dirty="0"/>
                  <a:t>/</a:t>
                </a:r>
                <a:r>
                  <a:rPr lang="nl-NL" dirty="0" err="1"/>
                  <a:t>the</a:t>
                </a:r>
                <a:r>
                  <a:rPr lang="nl-NL" dirty="0"/>
                  <a:t>) </a:t>
                </a:r>
              </a:p>
              <a:p>
                <a:pPr lvl="1"/>
                <a:r>
                  <a:rPr lang="nl-NL" i="1" dirty="0" err="1" smtClean="0"/>
                  <a:t>subsampling</a:t>
                </a:r>
                <a:r>
                  <a:rPr lang="nl-NL" dirty="0"/>
                  <a:t>: </a:t>
                </a:r>
                <a:r>
                  <a:rPr lang="nl-NL" dirty="0" err="1"/>
                  <a:t>When</a:t>
                </a:r>
                <a:r>
                  <a:rPr lang="nl-NL" dirty="0"/>
                  <a:t> reading 10 </a:t>
                </a:r>
                <a:r>
                  <a:rPr lang="nl-NL" dirty="0" err="1"/>
                  <a:t>words</a:t>
                </a:r>
                <a:r>
                  <a:rPr lang="nl-NL" dirty="0"/>
                  <a:t>,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is </a:t>
                </a:r>
                <a:r>
                  <a:rPr lang="nl-NL" dirty="0" err="1"/>
                  <a:t>sometimes</a:t>
                </a:r>
                <a:r>
                  <a:rPr lang="nl-NL" dirty="0"/>
                  <a:t> </a:t>
                </a:r>
                <a:r>
                  <a:rPr lang="nl-NL" dirty="0" err="1"/>
                  <a:t>skipped</a:t>
                </a:r>
                <a:r>
                  <a:rPr lang="nl-NL" dirty="0"/>
                  <a:t>. The </a:t>
                </a:r>
                <a:r>
                  <a:rPr lang="nl-NL" dirty="0" err="1"/>
                  <a:t>probability</a:t>
                </a:r>
                <a:r>
                  <a:rPr lang="nl-NL" dirty="0"/>
                  <a:t> of skipping a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is </a:t>
                </a:r>
                <a:r>
                  <a:rPr lang="nl-NL" dirty="0" err="1"/>
                  <a:t>based</a:t>
                </a:r>
                <a:r>
                  <a:rPr lang="nl-NL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dirty="0"/>
                  <a:t>.</a:t>
                </a:r>
              </a:p>
              <a:p>
                <a:r>
                  <a:rPr lang="nl-NL" b="1" dirty="0" err="1"/>
                  <a:t>Negative</a:t>
                </a:r>
                <a:r>
                  <a:rPr lang="nl-NL" b="1" dirty="0"/>
                  <a:t> sampling</a:t>
                </a:r>
              </a:p>
              <a:p>
                <a:pPr lvl="1"/>
                <a:r>
                  <a:rPr lang="nl-NL" dirty="0" err="1"/>
                  <a:t>Problem</a:t>
                </a:r>
                <a:r>
                  <a:rPr lang="nl-NL" dirty="0"/>
                  <a:t>: </a:t>
                </a:r>
                <a:r>
                  <a:rPr lang="nl-NL" dirty="0" err="1"/>
                  <a:t>adapting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</a:t>
                </a:r>
                <a:r>
                  <a:rPr lang="nl-NL" dirty="0" err="1"/>
                  <a:t>weights</a:t>
                </a:r>
                <a:r>
                  <a:rPr lang="nl-NL" dirty="0"/>
                  <a:t> takes a long time. </a:t>
                </a:r>
              </a:p>
              <a:p>
                <a:pPr lvl="1"/>
                <a:r>
                  <a:rPr lang="nl-NL" i="1" dirty="0" err="1" smtClean="0"/>
                  <a:t>negative</a:t>
                </a:r>
                <a:r>
                  <a:rPr lang="nl-NL" i="1" dirty="0" smtClean="0"/>
                  <a:t> </a:t>
                </a:r>
                <a:r>
                  <a:rPr lang="nl-NL" i="1" dirty="0"/>
                  <a:t>sampling</a:t>
                </a:r>
                <a:r>
                  <a:rPr lang="nl-NL" dirty="0"/>
                  <a:t>: vector </a:t>
                </a:r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nl-NL" dirty="0"/>
                  <a:t> has a 1 at </a:t>
                </a:r>
                <a:r>
                  <a:rPr lang="nl-NL" dirty="0" err="1"/>
                  <a:t>position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nl-NL" dirty="0"/>
                  <a:t> and </a:t>
                </a:r>
                <a:r>
                  <a:rPr lang="nl-NL" dirty="0" err="1"/>
                  <a:t>other</a:t>
                </a:r>
                <a:r>
                  <a:rPr lang="nl-NL" dirty="0"/>
                  <a:t> </a:t>
                </a:r>
                <a:r>
                  <a:rPr lang="nl-NL" dirty="0" err="1"/>
                  <a:t>positions</a:t>
                </a:r>
                <a:r>
                  <a:rPr lang="nl-NL" dirty="0"/>
                  <a:t> are 0. Neuron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nl-NL" dirty="0"/>
                  <a:t> is then </a:t>
                </a:r>
                <a:r>
                  <a:rPr lang="nl-NL" dirty="0" err="1"/>
                  <a:t>trained</a:t>
                </a:r>
                <a:r>
                  <a:rPr lang="nl-NL" dirty="0"/>
                  <a:t> and </a:t>
                </a:r>
                <a:r>
                  <a:rPr lang="nl-NL" dirty="0" err="1"/>
                  <a:t>only</a:t>
                </a:r>
                <a:r>
                  <a:rPr lang="nl-NL" dirty="0"/>
                  <a:t> 5 of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other</a:t>
                </a:r>
                <a:r>
                  <a:rPr lang="nl-NL" dirty="0"/>
                  <a:t> </a:t>
                </a:r>
                <a:r>
                  <a:rPr lang="nl-NL" dirty="0" smtClean="0"/>
                  <a:t>9,999 </a:t>
                </a:r>
                <a:r>
                  <a:rPr lang="nl-NL" dirty="0"/>
                  <a:t>neurons are </a:t>
                </a:r>
                <a:r>
                  <a:rPr lang="nl-NL" dirty="0" err="1"/>
                  <a:t>trained</a:t>
                </a:r>
                <a:r>
                  <a:rPr lang="nl-NL" dirty="0"/>
                  <a:t>. The </a:t>
                </a:r>
                <a:r>
                  <a:rPr lang="nl-NL" dirty="0" err="1"/>
                  <a:t>probability</a:t>
                </a:r>
                <a:r>
                  <a:rPr lang="nl-NL" dirty="0"/>
                  <a:t> of </a:t>
                </a:r>
                <a:r>
                  <a:rPr lang="nl-NL" dirty="0" err="1"/>
                  <a:t>the</a:t>
                </a:r>
                <a:r>
                  <a:rPr lang="nl-NL" dirty="0"/>
                  <a:t> 5 </a:t>
                </a:r>
                <a:r>
                  <a:rPr lang="nl-NL" dirty="0" err="1"/>
                  <a:t>being</a:t>
                </a:r>
                <a:r>
                  <a:rPr lang="nl-NL" dirty="0"/>
                  <a:t> </a:t>
                </a:r>
                <a:r>
                  <a:rPr lang="nl-NL" dirty="0" err="1"/>
                  <a:t>selected</a:t>
                </a:r>
                <a:r>
                  <a:rPr lang="nl-NL" dirty="0"/>
                  <a:t> </a:t>
                </a:r>
                <a:r>
                  <a:rPr lang="nl-NL" dirty="0" err="1"/>
                  <a:t>depends</a:t>
                </a:r>
                <a:r>
                  <a:rPr lang="nl-NL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nl-NL" dirty="0"/>
                  <a:t>.</a:t>
                </a:r>
              </a:p>
              <a:p>
                <a:pPr lvl="1"/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53966B-2904-4962-A0A2-31CB80336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 t="-2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1365ED97-CCF4-4BF4-9BF7-631A73B1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Word2Vec </a:t>
            </a:r>
            <a:r>
              <a:rPr lang="nl-NL" dirty="0" err="1"/>
              <a:t>optimalisations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981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53966B-2904-4962-A0A2-31CB803360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nl-NL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 smtClean="0"/>
                  <a:t>is </a:t>
                </a:r>
                <a:r>
                  <a:rPr lang="nl-NL" dirty="0" err="1" smtClean="0"/>
                  <a:t>the</a:t>
                </a:r>
                <a:r>
                  <a:rPr lang="nl-NL" dirty="0" smtClean="0"/>
                  <a:t> input vector,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nl-NL" dirty="0" smtClean="0"/>
                  <a:t> is </a:t>
                </a:r>
                <a:r>
                  <a:rPr lang="nl-NL" dirty="0" err="1" smtClean="0"/>
                  <a:t>the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weight</a:t>
                </a:r>
                <a:r>
                  <a:rPr lang="nl-NL" dirty="0" smtClean="0"/>
                  <a:t> matrix of </a:t>
                </a:r>
                <a:r>
                  <a:rPr lang="nl-NL" dirty="0" err="1" smtClean="0"/>
                  <a:t>the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hidden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layer</a:t>
                </a:r>
                <a:r>
                  <a:rPr lang="nl-NL" dirty="0" smtClean="0"/>
                  <a:t>:</a:t>
                </a:r>
                <a:br>
                  <a:rPr lang="nl-NL" dirty="0" smtClean="0"/>
                </a:br>
                <a:r>
                  <a:rPr lang="nl-NL" dirty="0"/>
                  <a:t/>
                </a:r>
                <a:br>
                  <a:rPr lang="nl-NL" dirty="0"/>
                </a:b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nl-NL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num>
                          <m:den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NL" i="1">
                                    <a:latin typeface="Cambria Math" panose="02040503050406030204" pitchFamily="18" charset="0"/>
                                  </a:rPr>
                                  <m:t>10.000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nl-NL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&amp;0,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</a:rPr>
                                        <m:t>1,10.000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nl-NL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300,1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nl-NL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</a:rPr>
                                    <m:t>300,10.000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nl-NL" dirty="0"/>
              </a:p>
              <a:p>
                <a:r>
                  <a:rPr lang="nl-NL" dirty="0" smtClean="0"/>
                  <a:t>The </a:t>
                </a:r>
                <a:r>
                  <a:rPr lang="nl-NL" dirty="0"/>
                  <a:t>output of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hidden</a:t>
                </a:r>
                <a:r>
                  <a:rPr lang="nl-NL" dirty="0"/>
                  <a:t> </a:t>
                </a:r>
                <a:r>
                  <a:rPr lang="nl-NL" dirty="0" err="1"/>
                  <a:t>layer</a:t>
                </a:r>
                <a:r>
                  <a:rPr lang="nl-NL" dirty="0"/>
                  <a:t> </a:t>
                </a:r>
                <a:r>
                  <a:rPr lang="nl-NL" dirty="0" smtClean="0"/>
                  <a:t>is a </a:t>
                </a:r>
                <a:r>
                  <a:rPr lang="nl-NL" dirty="0"/>
                  <a:t>vector </a:t>
                </a:r>
                <a:r>
                  <a:rPr lang="nl-NL" dirty="0" err="1"/>
                  <a:t>representation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for input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nl-NL" b="0" dirty="0">
                    <a:latin typeface="Cambria Math" panose="02040503050406030204" pitchFamily="18" charset="0"/>
                  </a:rPr>
                  <a:t>:</a:t>
                </a:r>
                <a:r>
                  <a:rPr lang="nl-NL" b="0" i="1" dirty="0">
                    <a:latin typeface="Cambria Math" panose="02040503050406030204" pitchFamily="18" charset="0"/>
                  </a:rPr>
                  <a:t/>
                </a:r>
                <a:br>
                  <a:rPr lang="nl-NL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nl-NL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l-NL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nl-NL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nl-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num>
                          <m:den>
                            <m:sSub>
                              <m:sSubPr>
                                <m:ctrlPr>
                                  <a:rPr lang="nl-NL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300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nl-NL" i="1" dirty="0">
                  <a:latin typeface="Cambria Math" panose="02040503050406030204" pitchFamily="18" charset="0"/>
                </a:endParaRPr>
              </a:p>
              <a:p>
                <a:r>
                  <a:rPr lang="nl-NL" dirty="0" err="1"/>
                  <a:t>After</a:t>
                </a:r>
                <a:r>
                  <a:rPr lang="nl-NL" dirty="0"/>
                  <a:t> </a:t>
                </a:r>
                <a:r>
                  <a:rPr lang="nl-NL" dirty="0" err="1"/>
                  <a:t>learning</a:t>
                </a:r>
                <a:r>
                  <a:rPr lang="nl-NL" dirty="0"/>
                  <a:t> </a:t>
                </a:r>
                <a:r>
                  <a:rPr lang="nl-NL" dirty="0" err="1" smtClean="0"/>
                  <a:t>the</a:t>
                </a:r>
                <a:r>
                  <a:rPr lang="nl-NL" dirty="0" smtClean="0"/>
                  <a:t> output </a:t>
                </a:r>
                <a:r>
                  <a:rPr lang="nl-NL" dirty="0" err="1" smtClean="0"/>
                  <a:t>layer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weight</a:t>
                </a:r>
                <a:r>
                  <a:rPr lang="nl-NL" dirty="0" smtClean="0"/>
                  <a:t> matrix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nl-NL" dirty="0" smtClean="0"/>
                  <a:t>’ is </a:t>
                </a:r>
                <a:r>
                  <a:rPr lang="nl-NL" dirty="0" err="1"/>
                  <a:t>discarded</a:t>
                </a:r>
                <a:r>
                  <a:rPr lang="nl-NL" dirty="0"/>
                  <a:t>. </a:t>
                </a:r>
                <a:endParaRPr lang="nl-NL" b="0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953966B-2904-4962-A0A2-31CB80336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 t="-3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1365ED97-CCF4-4BF4-9BF7-631A73B1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Word2Vec </a:t>
            </a:r>
            <a:r>
              <a:rPr lang="nl-NL" dirty="0" err="1"/>
              <a:t>weight</a:t>
            </a:r>
            <a:r>
              <a:rPr lang="nl-NL" dirty="0"/>
              <a:t>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774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b="1" dirty="0"/>
              <a:t>Part </a:t>
            </a:r>
            <a:r>
              <a:rPr lang="nl-NL" b="1" dirty="0" smtClean="0"/>
              <a:t>I.A: </a:t>
            </a:r>
            <a:r>
              <a:rPr lang="en-US" b="1" dirty="0"/>
              <a:t>Explaining word </a:t>
            </a:r>
            <a:r>
              <a:rPr lang="en-US" b="1" dirty="0" err="1"/>
              <a:t>embeddings</a:t>
            </a:r>
            <a:r>
              <a:rPr lang="en-US" b="1" dirty="0"/>
              <a:t> with Word2Vec</a:t>
            </a:r>
            <a:endParaRPr lang="nl-NL" b="1" dirty="0"/>
          </a:p>
          <a:p>
            <a:r>
              <a:rPr lang="nl-NL" dirty="0"/>
              <a:t>Part </a:t>
            </a:r>
            <a:r>
              <a:rPr lang="nl-NL" dirty="0" smtClean="0"/>
              <a:t>I.B: </a:t>
            </a:r>
            <a:r>
              <a:rPr lang="en-US" dirty="0"/>
              <a:t>Generating text with Recurrent Neural Networks (RNNs)</a:t>
            </a:r>
            <a:endParaRPr lang="nl-NL" dirty="0"/>
          </a:p>
          <a:p>
            <a:r>
              <a:rPr lang="nl-NL" dirty="0"/>
              <a:t>Part </a:t>
            </a:r>
            <a:r>
              <a:rPr lang="nl-NL" dirty="0" smtClean="0"/>
              <a:t>I.C</a:t>
            </a:r>
            <a:r>
              <a:rPr lang="nl-NL" dirty="0"/>
              <a:t>: BERT: </a:t>
            </a:r>
            <a:r>
              <a:rPr lang="nl-NL" dirty="0" err="1"/>
              <a:t>Bidirectional</a:t>
            </a:r>
            <a:r>
              <a:rPr lang="nl-NL" dirty="0"/>
              <a:t> Encoder </a:t>
            </a:r>
            <a:r>
              <a:rPr lang="nl-NL" dirty="0" err="1"/>
              <a:t>Representations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endParaRPr lang="nl-NL" dirty="0"/>
          </a:p>
          <a:p>
            <a:pPr marL="0" indent="0">
              <a:buNone/>
            </a:pPr>
            <a:r>
              <a:rPr lang="nl-NL" dirty="0" err="1" smtClean="0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</a:t>
            </a:r>
            <a:r>
              <a:rPr lang="nl-NL" dirty="0" smtClean="0"/>
              <a:t>!</a:t>
            </a:r>
          </a:p>
          <a:p>
            <a:r>
              <a:rPr lang="nl-NL" dirty="0" smtClean="0"/>
              <a:t>Account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accessing</a:t>
            </a:r>
            <a:r>
              <a:rPr lang="nl-NL" dirty="0" smtClean="0"/>
              <a:t> free </a:t>
            </a:r>
            <a:r>
              <a:rPr lang="nl-NL" dirty="0" err="1" smtClean="0"/>
              <a:t>version</a:t>
            </a:r>
            <a:r>
              <a:rPr lang="nl-NL" dirty="0" smtClean="0"/>
              <a:t> of </a:t>
            </a:r>
            <a:r>
              <a:rPr lang="nl-NL" dirty="0" err="1" smtClean="0"/>
              <a:t>OpenAI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endParaRPr lang="nl-NL" dirty="0" smtClean="0"/>
          </a:p>
          <a:p>
            <a:r>
              <a:rPr lang="nl-NL" dirty="0" smtClean="0"/>
              <a:t>Make </a:t>
            </a:r>
            <a:r>
              <a:rPr lang="nl-NL" dirty="0" err="1" smtClean="0"/>
              <a:t>sure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Exercise</a:t>
            </a:r>
            <a:r>
              <a:rPr lang="nl-NL" dirty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Word2Vec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94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Generating text by self-supervised learning on </a:t>
            </a:r>
            <a:r>
              <a:rPr lang="en-US" smtClean="0"/>
              <a:t>large character sequences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38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D00D11-ADA5-235F-840C-964B5BF393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08347E-4AF7-6B89-97A8-44D81C5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95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BC21303-7E40-4718-8A06-E04B455EC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represent</a:t>
            </a:r>
            <a:r>
              <a:rPr lang="nl-NL" dirty="0" smtClean="0"/>
              <a:t>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words</a:t>
            </a:r>
            <a:r>
              <a:rPr lang="nl-NL" dirty="0"/>
              <a:t>:</a:t>
            </a:r>
            <a:r>
              <a:rPr lang="nl-NL" dirty="0" smtClean="0"/>
              <a:t> </a:t>
            </a:r>
            <a:endParaRPr lang="nl-NL" dirty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no vector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a word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doesn’t</a:t>
            </a:r>
            <a:r>
              <a:rPr lang="nl-NL" dirty="0" smtClean="0"/>
              <a:t> </a:t>
            </a:r>
            <a:r>
              <a:rPr lang="nl-NL" dirty="0" err="1" smtClean="0"/>
              <a:t>occur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training set (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try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notebook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see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happens</a:t>
            </a:r>
            <a:r>
              <a:rPr lang="nl-NL" dirty="0" smtClean="0"/>
              <a:t>).</a:t>
            </a:r>
            <a:endParaRPr lang="nl-NL" dirty="0"/>
          </a:p>
          <a:p>
            <a:r>
              <a:rPr lang="nl-NL" dirty="0" smtClean="0"/>
              <a:t>The context of a word is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represented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word </a:t>
            </a:r>
            <a:r>
              <a:rPr lang="nl-NL" dirty="0" err="1"/>
              <a:t>embedding</a:t>
            </a:r>
            <a:r>
              <a:rPr lang="nl-NL" dirty="0"/>
              <a:t>:</a:t>
            </a:r>
          </a:p>
          <a:p>
            <a:pPr lvl="1"/>
            <a:r>
              <a:rPr lang="nl-NL" dirty="0" smtClean="0"/>
              <a:t>Word2Vec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vector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b="1" dirty="0" smtClean="0"/>
              <a:t>bank</a:t>
            </a:r>
            <a:r>
              <a:rPr lang="nl-NL" dirty="0" smtClean="0"/>
              <a:t> </a:t>
            </a:r>
            <a:r>
              <a:rPr lang="nl-NL" dirty="0" err="1" smtClean="0"/>
              <a:t>regardless</a:t>
            </a:r>
            <a:r>
              <a:rPr lang="nl-NL" dirty="0" smtClean="0"/>
              <a:t> of </a:t>
            </a:r>
            <a:r>
              <a:rPr lang="nl-NL" dirty="0" err="1" smtClean="0"/>
              <a:t>it’s</a:t>
            </a:r>
            <a:r>
              <a:rPr lang="nl-NL" dirty="0" smtClean="0"/>
              <a:t> context:</a:t>
            </a:r>
            <a:endParaRPr lang="nl-NL" dirty="0"/>
          </a:p>
          <a:p>
            <a:pPr lvl="2"/>
            <a:r>
              <a:rPr lang="nl-NL" dirty="0" err="1" smtClean="0"/>
              <a:t>I’m</a:t>
            </a:r>
            <a:r>
              <a:rPr lang="nl-NL" dirty="0" smtClean="0"/>
              <a:t> at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river</a:t>
            </a:r>
            <a:r>
              <a:rPr lang="nl-NL" dirty="0" smtClean="0"/>
              <a:t> </a:t>
            </a:r>
            <a:r>
              <a:rPr lang="nl-NL" b="1" dirty="0" smtClean="0"/>
              <a:t>bank</a:t>
            </a:r>
            <a:endParaRPr lang="nl-NL" b="1" dirty="0"/>
          </a:p>
          <a:p>
            <a:pPr lvl="2"/>
            <a:r>
              <a:rPr lang="nl-NL" dirty="0" smtClean="0"/>
              <a:t>I have a </a:t>
            </a:r>
            <a:r>
              <a:rPr lang="nl-NL" b="1" dirty="0" smtClean="0"/>
              <a:t>bank</a:t>
            </a:r>
            <a:r>
              <a:rPr lang="nl-NL" dirty="0" smtClean="0"/>
              <a:t> account</a:t>
            </a:r>
          </a:p>
          <a:p>
            <a:r>
              <a:rPr lang="en-US" dirty="0" smtClean="0"/>
              <a:t>Ideally</a:t>
            </a:r>
            <a:r>
              <a:rPr lang="nl-NL" dirty="0" smtClean="0"/>
              <a:t> we </a:t>
            </a:r>
            <a:r>
              <a:rPr lang="nl-NL" dirty="0" err="1" smtClean="0"/>
              <a:t>should</a:t>
            </a:r>
            <a:r>
              <a:rPr lang="nl-NL" dirty="0" smtClean="0"/>
              <a:t> take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sequence</a:t>
            </a:r>
            <a:r>
              <a:rPr lang="nl-NL" dirty="0" smtClean="0"/>
              <a:t> of </a:t>
            </a:r>
            <a:r>
              <a:rPr lang="nl-NL" dirty="0" err="1" smtClean="0"/>
              <a:t>words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account</a:t>
            </a:r>
          </a:p>
          <a:p>
            <a:pPr lvl="1"/>
            <a:r>
              <a:rPr lang="nl-NL" dirty="0" err="1" smtClean="0"/>
              <a:t>Recurrent</a:t>
            </a:r>
            <a:r>
              <a:rPr lang="nl-NL" dirty="0" smtClean="0"/>
              <a:t> </a:t>
            </a:r>
            <a:r>
              <a:rPr lang="nl-NL" dirty="0" err="1" smtClean="0"/>
              <a:t>Neural</a:t>
            </a:r>
            <a:r>
              <a:rPr lang="nl-NL" dirty="0" smtClean="0"/>
              <a:t> Network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output of </a:t>
            </a:r>
            <a:r>
              <a:rPr lang="nl-NL" dirty="0" err="1" smtClean="0"/>
              <a:t>previous</a:t>
            </a:r>
            <a:r>
              <a:rPr lang="nl-NL" dirty="0" smtClean="0"/>
              <a:t> </a:t>
            </a:r>
            <a:r>
              <a:rPr lang="nl-NL" dirty="0" err="1" smtClean="0"/>
              <a:t>inputs</a:t>
            </a:r>
            <a:r>
              <a:rPr lang="nl-NL" dirty="0" smtClean="0"/>
              <a:t> </a:t>
            </a:r>
            <a:r>
              <a:rPr lang="nl-NL" dirty="0" err="1" smtClean="0"/>
              <a:t>together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new </a:t>
            </a:r>
            <a:r>
              <a:rPr lang="nl-NL" dirty="0" err="1" smtClean="0"/>
              <a:t>inputs</a:t>
            </a:r>
            <a:endParaRPr lang="nl-NL" dirty="0"/>
          </a:p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01320D4-B3B8-49C9-8C94-7CAB41E8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Disadvantages</a:t>
            </a:r>
            <a:r>
              <a:rPr lang="nl-NL" dirty="0" smtClean="0"/>
              <a:t> of Word2Vec</a:t>
            </a:r>
            <a:endParaRPr lang="nl-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39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95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smtClean="0"/>
              <a:t>to Neural Networks and Natural Language Processing</a:t>
            </a:r>
            <a:endParaRPr lang="nl-NL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Extra module by Hans Henseler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Multi-layer back propagation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r>
              <a:rPr lang="en-US" dirty="0" smtClean="0"/>
              <a:t> with Word2Vec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Generating text with Recurrent Neural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Sentence </a:t>
            </a:r>
            <a:r>
              <a:rPr lang="en-US" dirty="0" err="1" smtClean="0"/>
              <a:t>embeddings</a:t>
            </a:r>
            <a:r>
              <a:rPr lang="en-US" dirty="0" smtClean="0"/>
              <a:t> and semantic search with BERT</a:t>
            </a:r>
          </a:p>
          <a:p>
            <a:pPr marL="457200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7C9EA4A-81E0-65C2-ACC0-A2BB36C9148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4D0EC9B-1609-F2CA-029D-38D5A9D3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16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F2066D74-964F-47E1-B417-42279703D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nl-NL" dirty="0"/>
                  <a:t>A RNN has a </a:t>
                </a:r>
                <a:r>
                  <a:rPr lang="nl-NL" dirty="0" err="1"/>
                  <a:t>network</a:t>
                </a:r>
                <a:r>
                  <a:rPr lang="nl-NL" dirty="0"/>
                  <a:t> </a:t>
                </a:r>
                <a:r>
                  <a:rPr lang="nl-NL" i="1" dirty="0"/>
                  <a:t>F</a:t>
                </a:r>
                <a:r>
                  <a:rPr lang="nl-NL" dirty="0"/>
                  <a:t> with </a:t>
                </a:r>
                <a:r>
                  <a:rPr lang="nl-NL" dirty="0" err="1"/>
                  <a:t>one</a:t>
                </a:r>
                <a:r>
                  <a:rPr lang="nl-NL" dirty="0"/>
                  <a:t> </a:t>
                </a:r>
                <a:r>
                  <a:rPr lang="nl-NL" dirty="0" err="1"/>
                  <a:t>hidden</a:t>
                </a:r>
                <a:r>
                  <a:rPr lang="nl-NL" dirty="0"/>
                  <a:t> </a:t>
                </a:r>
                <a:r>
                  <a:rPr lang="nl-NL" dirty="0" err="1"/>
                  <a:t>layer</a:t>
                </a:r>
                <a:r>
                  <a:rPr lang="nl-NL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nl-NL" dirty="0"/>
                  <a:t> at time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nl-NL" dirty="0"/>
                  <a:t> which is </a:t>
                </a:r>
                <a:r>
                  <a:rPr lang="nl-NL" dirty="0" err="1"/>
                  <a:t>fed</a:t>
                </a:r>
                <a:r>
                  <a:rPr lang="nl-NL" dirty="0"/>
                  <a:t> back as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nl-NL" dirty="0"/>
                  <a:t> at time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nl-NL" dirty="0"/>
                  <a:t>.</a:t>
                </a:r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r>
                  <a:rPr lang="nl-NL" dirty="0"/>
                  <a:t>The </a:t>
                </a:r>
                <a:r>
                  <a:rPr lang="nl-NL" dirty="0" err="1"/>
                  <a:t>activation</a:t>
                </a:r>
                <a:r>
                  <a:rPr lang="nl-NL" dirty="0"/>
                  <a:t> </a:t>
                </a:r>
                <a:r>
                  <a:rPr lang="nl-NL" dirty="0" err="1"/>
                  <a:t>function</a:t>
                </a:r>
                <a:r>
                  <a:rPr lang="nl-NL" dirty="0"/>
                  <a:t> of </a:t>
                </a:r>
                <a:r>
                  <a:rPr lang="nl-NL" dirty="0" err="1"/>
                  <a:t>an</a:t>
                </a:r>
                <a:r>
                  <a:rPr lang="nl-NL" dirty="0"/>
                  <a:t> RNN is</a:t>
                </a:r>
                <a:r>
                  <a:rPr lang="nl-NL" dirty="0" smtClean="0"/>
                  <a:t>:</a:t>
                </a:r>
                <a:br>
                  <a:rPr lang="nl-NL" dirty="0" smtClean="0"/>
                </a:br>
                <a:r>
                  <a:rPr lang="nl-NL" dirty="0"/>
                  <a:t/>
                </a:r>
                <a:br>
                  <a:rPr lang="nl-NL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dirty="0"/>
                  <a:t> met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nl-NL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F2066D74-964F-47E1-B417-42279703D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3C9811BF-28A3-4D90-8194-44DC3585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Recurrent</a:t>
            </a:r>
            <a:r>
              <a:rPr lang="nl-NL" dirty="0"/>
              <a:t> Neural Network (RNN)</a:t>
            </a:r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0003A35-7CDE-42CD-90F8-8D4AA32CE4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333" y="2706274"/>
            <a:ext cx="3756116" cy="2369561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12A3185A-5B42-42EB-A3ED-D7C6C0F243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15" b="10572"/>
          <a:stretch/>
        </p:blipFill>
        <p:spPr>
          <a:xfrm>
            <a:off x="4007768" y="3242982"/>
            <a:ext cx="1296144" cy="1944216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B8AB7E-8070-4466-9F37-91B839EAD2EB}"/>
              </a:ext>
            </a:extLst>
          </p:cNvPr>
          <p:cNvSpPr/>
          <p:nvPr/>
        </p:nvSpPr>
        <p:spPr bwMode="auto">
          <a:xfrm>
            <a:off x="6168008" y="3170974"/>
            <a:ext cx="1008112" cy="115212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latin typeface="Minion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32E2AA-ACE1-4FD5-8827-10DCC99AF8F9}"/>
              </a:ext>
            </a:extLst>
          </p:cNvPr>
          <p:cNvSpPr/>
          <p:nvPr/>
        </p:nvSpPr>
        <p:spPr bwMode="auto">
          <a:xfrm>
            <a:off x="7608168" y="3459006"/>
            <a:ext cx="1800200" cy="1728192"/>
          </a:xfrm>
          <a:prstGeom prst="rect">
            <a:avLst/>
          </a:prstGeom>
          <a:noFill/>
          <a:ln w="19050" cap="flat" cmpd="sng" algn="ctr">
            <a:solidFill>
              <a:srgbClr val="008200"/>
            </a:solidFill>
            <a:prstDash val="sysDot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latin typeface="Minion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FA3218-21FC-4526-901F-7F3686B02DDD}"/>
              </a:ext>
            </a:extLst>
          </p:cNvPr>
          <p:cNvCxnSpPr/>
          <p:nvPr/>
        </p:nvCxnSpPr>
        <p:spPr bwMode="auto">
          <a:xfrm flipV="1">
            <a:off x="4079776" y="3098966"/>
            <a:ext cx="2160240" cy="93610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B76088-E618-4DD9-A7AA-A3A73271CAB9}"/>
              </a:ext>
            </a:extLst>
          </p:cNvPr>
          <p:cNvCxnSpPr/>
          <p:nvPr/>
        </p:nvCxnSpPr>
        <p:spPr bwMode="auto">
          <a:xfrm>
            <a:off x="5087888" y="4215091"/>
            <a:ext cx="2016224" cy="1216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71897-35D7-4E75-9025-A3051D83E562}"/>
              </a:ext>
            </a:extLst>
          </p:cNvPr>
          <p:cNvCxnSpPr/>
          <p:nvPr/>
        </p:nvCxnSpPr>
        <p:spPr bwMode="auto">
          <a:xfrm>
            <a:off x="5087888" y="4480712"/>
            <a:ext cx="4248472" cy="818197"/>
          </a:xfrm>
          <a:prstGeom prst="line">
            <a:avLst/>
          </a:prstGeom>
          <a:noFill/>
          <a:ln w="9525" cap="flat" cmpd="sng" algn="ctr">
            <a:solidFill>
              <a:srgbClr val="0082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16FD6-BB1D-4808-BC06-B55FB441B84E}"/>
              </a:ext>
            </a:extLst>
          </p:cNvPr>
          <p:cNvCxnSpPr/>
          <p:nvPr/>
        </p:nvCxnSpPr>
        <p:spPr bwMode="auto">
          <a:xfrm flipV="1">
            <a:off x="4475820" y="3387001"/>
            <a:ext cx="3212740" cy="540059"/>
          </a:xfrm>
          <a:prstGeom prst="line">
            <a:avLst/>
          </a:prstGeom>
          <a:noFill/>
          <a:ln w="9525" cap="flat" cmpd="sng" algn="ctr">
            <a:solidFill>
              <a:srgbClr val="0082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2098B9-D4AC-4ED6-920D-9DFA4A4D1B84}"/>
              </a:ext>
            </a:extLst>
          </p:cNvPr>
          <p:cNvCxnSpPr/>
          <p:nvPr/>
        </p:nvCxnSpPr>
        <p:spPr bwMode="auto">
          <a:xfrm>
            <a:off x="4237900" y="4179087"/>
            <a:ext cx="237920" cy="1359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4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pth-Gated LSTM: From A to Z!. Recurrent Neural Networks(RNN) suffer… | by  Hadi Skaff | The Startup | Sep, 2020 | Medium">
            <a:extLst>
              <a:ext uri="{FF2B5EF4-FFF2-40B4-BE49-F238E27FC236}">
                <a16:creationId xmlns:a16="http://schemas.microsoft.com/office/drawing/2014/main" id="{9D19E41F-BBA5-4A2A-929E-7FC361108F3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5544" y="2969419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AB498A-47C7-4675-965F-F5605AC2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Proccesing</a:t>
            </a:r>
            <a:r>
              <a:rPr lang="nl-NL" dirty="0"/>
              <a:t> word </a:t>
            </a:r>
            <a:r>
              <a:rPr lang="nl-NL" dirty="0" err="1"/>
              <a:t>sequences</a:t>
            </a:r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41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07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608B-D0F6-40D0-BCB3-5DA457008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Generating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RNN with GRU units</a:t>
            </a:r>
          </a:p>
          <a:p>
            <a:r>
              <a:rPr lang="nl-NL" dirty="0" err="1" smtClean="0"/>
              <a:t>Example</a:t>
            </a:r>
            <a:r>
              <a:rPr lang="nl-NL" dirty="0" smtClean="0"/>
              <a:t> is </a:t>
            </a:r>
            <a:r>
              <a:rPr lang="nl-NL" dirty="0" err="1"/>
              <a:t>based</a:t>
            </a:r>
            <a:r>
              <a:rPr lang="nl-NL" dirty="0"/>
              <a:t> on Shakespeare </a:t>
            </a:r>
            <a:r>
              <a:rPr lang="nl-NL" dirty="0" err="1"/>
              <a:t>texts</a:t>
            </a:r>
            <a:r>
              <a:rPr lang="nl-NL" dirty="0"/>
              <a:t>, e.g</a:t>
            </a:r>
            <a:r>
              <a:rPr lang="nl-NL" dirty="0" smtClean="0"/>
              <a:t>.:</a:t>
            </a:r>
            <a:r>
              <a:rPr lang="nl-NL" dirty="0" err="1" smtClean="0"/>
              <a:t>prompted</a:t>
            </a:r>
            <a:r>
              <a:rPr lang="nl-NL" dirty="0" smtClean="0"/>
              <a:t> </a:t>
            </a:r>
            <a:r>
              <a:rPr lang="nl-NL" dirty="0"/>
              <a:t>with a word </a:t>
            </a:r>
            <a:r>
              <a:rPr lang="nl-NL" dirty="0" err="1"/>
              <a:t>sequence</a:t>
            </a:r>
            <a:r>
              <a:rPr lang="nl-NL" dirty="0"/>
              <a:t>,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next word. </a:t>
            </a:r>
          </a:p>
          <a:p>
            <a:r>
              <a:rPr lang="nl-NL" dirty="0"/>
              <a:t>By </a:t>
            </a:r>
            <a:r>
              <a:rPr lang="nl-NL" dirty="0" err="1"/>
              <a:t>repeatedly</a:t>
            </a:r>
            <a:r>
              <a:rPr lang="nl-NL" dirty="0"/>
              <a:t> </a:t>
            </a:r>
            <a:r>
              <a:rPr lang="nl-NL" dirty="0" err="1"/>
              <a:t>applying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model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possible</a:t>
            </a:r>
            <a:r>
              <a:rPr lang="nl-NL" dirty="0"/>
              <a:t> to </a:t>
            </a:r>
            <a:r>
              <a:rPr lang="nl-NL" dirty="0" err="1"/>
              <a:t>generate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that looks like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that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training.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FF7F7-5BAE-4245-81D3-E8A20735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generating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531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A44D-29EB-4A43-B023-F4B1DA02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89485"/>
            <a:ext cx="5975471" cy="3931928"/>
          </a:xfrm>
        </p:spPr>
        <p:txBody>
          <a:bodyPr>
            <a:normAutofit/>
          </a:bodyPr>
          <a:lstStyle/>
          <a:p>
            <a:r>
              <a:rPr lang="nl-NL" dirty="0"/>
              <a:t>Total </a:t>
            </a:r>
            <a:r>
              <a:rPr lang="nl-NL" dirty="0" err="1"/>
              <a:t>length</a:t>
            </a:r>
            <a:r>
              <a:rPr lang="nl-NL" dirty="0"/>
              <a:t>: </a:t>
            </a:r>
            <a:r>
              <a:rPr lang="en-US" dirty="0"/>
              <a:t>1.115.394 characters</a:t>
            </a:r>
          </a:p>
          <a:p>
            <a:r>
              <a:rPr lang="en-US" dirty="0"/>
              <a:t>65 unique characters. Convert to integers 0...64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09EC0-1BA9-4775-8765-52FACF60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From data to </a:t>
            </a:r>
            <a:r>
              <a:rPr lang="nl-NL" dirty="0" err="1"/>
              <a:t>trainingset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0B0890-9F11-4ABB-BE19-859278D014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99728" y="2369188"/>
            <a:ext cx="4708899" cy="3390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First Citizen: 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Before we proceed any further, hear me speak.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Speak, speak.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First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Citizen: You are all resolved rather to die than to famish?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Resolved. resolved. First 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Citizen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First, you know Caius Marcius is chief enemy to the people.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C37E486-B2F0-4B1D-A9B0-02E2CFA0F6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930195"/>
                  </p:ext>
                </p:extLst>
              </p:nvPr>
            </p:nvGraphicFramePr>
            <p:xfrm>
              <a:off x="4436265" y="3543618"/>
              <a:ext cx="1728192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683886121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4666965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'\n'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2792673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 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3546047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'!'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3598464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'$'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53158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1530889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'x'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1545403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'y'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259694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'z'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37214164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C37E486-B2F0-4B1D-A9B0-02E2CFA0F6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930195"/>
                  </p:ext>
                </p:extLst>
              </p:nvPr>
            </p:nvGraphicFramePr>
            <p:xfrm>
              <a:off x="4436265" y="3543618"/>
              <a:ext cx="1728192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4096">
                      <a:extLst>
                        <a:ext uri="{9D8B030D-6E8A-4147-A177-3AD203B41FA5}">
                          <a16:colId xmlns:a16="http://schemas.microsoft.com/office/drawing/2014/main" val="3683886121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4666965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'\n'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2792673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 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3546047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'!'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3598464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'$'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53158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blipFill>
                          <a:blip r:embed="rId2"/>
                          <a:stretch>
                            <a:fillRect l="-699" t="-410000" r="-100699" b="-3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763" marR="4763" marT="4763" marB="0" anchor="b">
                        <a:blipFill>
                          <a:blip r:embed="rId2"/>
                          <a:stretch>
                            <a:fillRect l="-101408" t="-410000" r="-1408" b="-3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0889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'x'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62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1545403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'y'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63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259694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 'z'</a:t>
                          </a:r>
                        </a:p>
                      </a:txBody>
                      <a:tcPr marL="4763" marR="4763" marT="4763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64</a:t>
                          </a:r>
                        </a:p>
                      </a:txBody>
                      <a:tcPr marL="4763" marR="4763" marT="4763" marB="0" anchor="b"/>
                    </a:tc>
                    <a:extLst>
                      <a:ext uri="{0D108BD9-81ED-4DB2-BD59-A6C34878D82A}">
                        <a16:rowId xmlns:a16="http://schemas.microsoft.com/office/drawing/2014/main" val="37214164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919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85C31-C7D8-4DBE-AB66-183B1ADD4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999" y="2276475"/>
            <a:ext cx="5567777" cy="3944938"/>
          </a:xfrm>
        </p:spPr>
        <p:txBody>
          <a:bodyPr>
            <a:normAutofit fontScale="92500"/>
          </a:bodyPr>
          <a:lstStyle/>
          <a:p>
            <a:r>
              <a:rPr lang="nl-NL" dirty="0"/>
              <a:t>Set training </a:t>
            </a:r>
            <a:r>
              <a:rPr lang="nl-NL" dirty="0" err="1"/>
              <a:t>length</a:t>
            </a:r>
            <a:r>
              <a:rPr lang="nl-NL" dirty="0"/>
              <a:t>=100. </a:t>
            </a:r>
            <a:endParaRPr lang="nl-NL" dirty="0" smtClean="0"/>
          </a:p>
          <a:p>
            <a:pPr lvl="1"/>
            <a:r>
              <a:rPr lang="nl-NL" dirty="0" smtClean="0"/>
              <a:t>Input </a:t>
            </a:r>
            <a:r>
              <a:rPr lang="nl-NL" dirty="0" err="1"/>
              <a:t>sequence</a:t>
            </a:r>
            <a:r>
              <a:rPr lang="nl-NL" dirty="0"/>
              <a:t> 100 </a:t>
            </a:r>
            <a:r>
              <a:rPr lang="nl-NL" dirty="0" err="1"/>
              <a:t>characters</a:t>
            </a:r>
            <a:r>
              <a:rPr lang="nl-NL" dirty="0"/>
              <a:t>: </a:t>
            </a:r>
            <a:r>
              <a:rPr lang="nl-NL" dirty="0" err="1"/>
              <a:t>char</a:t>
            </a:r>
            <a:r>
              <a:rPr lang="nl-NL" dirty="0"/>
              <a:t>[1]…[100]. </a:t>
            </a:r>
          </a:p>
          <a:p>
            <a:r>
              <a:rPr lang="nl-NL" dirty="0"/>
              <a:t>The output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 but 1 </a:t>
            </a:r>
            <a:r>
              <a:rPr lang="nl-NL" dirty="0" err="1"/>
              <a:t>character</a:t>
            </a:r>
            <a:r>
              <a:rPr lang="nl-NL" dirty="0"/>
              <a:t> </a:t>
            </a:r>
            <a:r>
              <a:rPr lang="nl-NL" dirty="0" err="1" smtClean="0"/>
              <a:t>further</a:t>
            </a:r>
            <a:r>
              <a:rPr lang="nl-NL" dirty="0" smtClean="0"/>
              <a:t>: </a:t>
            </a:r>
          </a:p>
          <a:p>
            <a:pPr lvl="1"/>
            <a:r>
              <a:rPr lang="nl-NL" dirty="0" err="1" smtClean="0"/>
              <a:t>char</a:t>
            </a:r>
            <a:r>
              <a:rPr lang="nl-NL" dirty="0" smtClean="0"/>
              <a:t>[2</a:t>
            </a:r>
            <a:r>
              <a:rPr lang="nl-NL" dirty="0"/>
              <a:t>]…[101].</a:t>
            </a:r>
          </a:p>
          <a:p>
            <a:r>
              <a:rPr lang="nl-NL" dirty="0"/>
              <a:t>Network </a:t>
            </a:r>
            <a:r>
              <a:rPr lang="nl-NL" dirty="0" err="1"/>
              <a:t>learns</a:t>
            </a:r>
            <a:r>
              <a:rPr lang="nl-NL" dirty="0"/>
              <a:t> 100 </a:t>
            </a:r>
            <a:r>
              <a:rPr lang="nl-NL" dirty="0" err="1"/>
              <a:t>examples</a:t>
            </a:r>
            <a:r>
              <a:rPr lang="nl-NL" dirty="0"/>
              <a:t>: </a:t>
            </a:r>
            <a:endParaRPr lang="nl-NL" dirty="0" smtClean="0"/>
          </a:p>
          <a:p>
            <a:pPr lvl="1"/>
            <a:r>
              <a:rPr lang="nl-NL" dirty="0" smtClean="0"/>
              <a:t>(</a:t>
            </a:r>
            <a:r>
              <a:rPr lang="nl-NL" dirty="0" err="1"/>
              <a:t>char</a:t>
            </a:r>
            <a:r>
              <a:rPr lang="nl-NL" dirty="0"/>
              <a:t>[1], </a:t>
            </a:r>
            <a:r>
              <a:rPr lang="nl-NL" dirty="0" err="1"/>
              <a:t>char</a:t>
            </a:r>
            <a:r>
              <a:rPr lang="nl-NL" dirty="0"/>
              <a:t>[2]), (</a:t>
            </a:r>
            <a:r>
              <a:rPr lang="nl-NL" dirty="0" err="1"/>
              <a:t>char</a:t>
            </a:r>
            <a:r>
              <a:rPr lang="nl-NL" dirty="0"/>
              <a:t>[2], </a:t>
            </a:r>
            <a:r>
              <a:rPr lang="nl-NL" dirty="0" err="1"/>
              <a:t>char</a:t>
            </a:r>
            <a:r>
              <a:rPr lang="nl-NL" dirty="0"/>
              <a:t>[3]), …, (</a:t>
            </a:r>
            <a:r>
              <a:rPr lang="nl-NL" dirty="0" err="1"/>
              <a:t>char</a:t>
            </a:r>
            <a:r>
              <a:rPr lang="nl-NL" dirty="0"/>
              <a:t>[100],</a:t>
            </a:r>
            <a:r>
              <a:rPr lang="nl-NL" dirty="0" err="1"/>
              <a:t>char</a:t>
            </a:r>
            <a:r>
              <a:rPr lang="nl-NL" dirty="0"/>
              <a:t>[101]).</a:t>
            </a:r>
          </a:p>
          <a:p>
            <a:r>
              <a:rPr lang="nl-NL" dirty="0"/>
              <a:t>Total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examples</a:t>
            </a:r>
            <a:r>
              <a:rPr lang="nl-NL" dirty="0"/>
              <a:t>: 11.043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data: '</a:t>
            </a:r>
            <a:r>
              <a:rPr lang="en-US" sz="12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irst Citizen:\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nBefore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 proceed any further, hear me speak.\n\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nSpeak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speak.\n\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nFirst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Citizen:\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nYou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 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data: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Citizen:\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nBefore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we proceed any further, hear me speak.\n\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nSpeak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speak.\n\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nFirst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Citizen:\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nYou</a:t>
            </a:r>
            <a:r>
              <a:rPr lang="en-US" sz="12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data:  '</a:t>
            </a:r>
            <a:r>
              <a:rPr lang="en-US" sz="12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 all resolved rather to die than to famish?\n\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nResolved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resolved.\n\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nFirst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Citizen:\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nFirst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you '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data: 're all resolved rather to die than to famish?\n\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nResolved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resolved.\n\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nFirst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Citizen:\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nFirst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you </a:t>
            </a:r>
            <a:r>
              <a:rPr lang="en-US" sz="12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 data:  "</a:t>
            </a:r>
            <a:r>
              <a:rPr lang="en-US" sz="12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ow Caius Marcius is chief enemy to the people.\n\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know't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we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know't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nFirst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Citizen:\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us k"</a:t>
            </a:r>
          </a:p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data: "ow Caius Marcius is chief enemy to the people.\n\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know't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we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know't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.\n\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nFirst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Citizen:\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1200" b="1" u="sng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96F8ED-DC9E-4558-95C1-D60AEB95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Selecting</a:t>
            </a:r>
            <a:r>
              <a:rPr lang="nl-NL" dirty="0"/>
              <a:t> training </a:t>
            </a:r>
            <a:r>
              <a:rPr lang="nl-NL" dirty="0" err="1"/>
              <a:t>sequences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44</a:t>
            </a:fld>
            <a:endParaRPr lang="nl-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638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1852-5535-4E99-BBD3-4B07926AD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b="1" i="1" dirty="0" err="1"/>
              <a:t>epoch</a:t>
            </a:r>
            <a:r>
              <a:rPr lang="nl-NL" dirty="0"/>
              <a:t> means that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examples</a:t>
            </a:r>
            <a:r>
              <a:rPr lang="nl-NL" dirty="0"/>
              <a:t> have been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training (</a:t>
            </a:r>
            <a:r>
              <a:rPr lang="nl-NL" dirty="0" err="1"/>
              <a:t>randomly</a:t>
            </a:r>
            <a:r>
              <a:rPr lang="nl-NL" dirty="0"/>
              <a:t>).</a:t>
            </a:r>
          </a:p>
          <a:p>
            <a:r>
              <a:rPr lang="nl-NL" dirty="0"/>
              <a:t>Tensorflow can </a:t>
            </a:r>
            <a:r>
              <a:rPr lang="nl-NL" dirty="0" err="1"/>
              <a:t>process</a:t>
            </a:r>
            <a:r>
              <a:rPr lang="nl-NL" dirty="0"/>
              <a:t> multiple </a:t>
            </a:r>
            <a:r>
              <a:rPr lang="nl-NL" dirty="0" err="1"/>
              <a:t>examples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b="1" dirty="0"/>
              <a:t>batch</a:t>
            </a:r>
            <a:r>
              <a:rPr lang="nl-NL" dirty="0"/>
              <a:t>. We set </a:t>
            </a:r>
            <a:r>
              <a:rPr lang="nl-NL" dirty="0" err="1"/>
              <a:t>batch_size</a:t>
            </a:r>
            <a:r>
              <a:rPr lang="nl-NL" dirty="0"/>
              <a:t> = 64.</a:t>
            </a:r>
          </a:p>
          <a:p>
            <a:r>
              <a:rPr lang="en-US" dirty="0" err="1"/>
              <a:t>Tensorflow</a:t>
            </a:r>
            <a:r>
              <a:rPr lang="en-US" dirty="0"/>
              <a:t> is able to handle an infinite number of examples. Only a limited number of examples are loaded in memory. The </a:t>
            </a:r>
            <a:r>
              <a:rPr lang="en-US" b="1" dirty="0" err="1"/>
              <a:t>buffer_size</a:t>
            </a:r>
            <a:r>
              <a:rPr lang="en-US" dirty="0"/>
              <a:t> determines how many batches can be loaded in memory. </a:t>
            </a:r>
          </a:p>
          <a:p>
            <a:r>
              <a:rPr lang="en-US" dirty="0"/>
              <a:t>This buffer automatically takes care of random ordering of examples (</a:t>
            </a:r>
            <a:r>
              <a:rPr lang="en-US" b="1" dirty="0" smtClean="0"/>
              <a:t>shuffle </a:t>
            </a:r>
            <a:r>
              <a:rPr lang="en-US" dirty="0" smtClean="0"/>
              <a:t>or stochastic gradient descent).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B26D2-0820-4F98-8399-9918FEC0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Training batches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101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36D2A-E652-4142-BD0A-BEC450233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2276475"/>
            <a:ext cx="5824042" cy="3944938"/>
          </a:xfrm>
        </p:spPr>
        <p:txBody>
          <a:bodyPr>
            <a:normAutofit/>
          </a:bodyPr>
          <a:lstStyle/>
          <a:p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charset</a:t>
            </a:r>
            <a:r>
              <a:rPr lang="nl-NL" dirty="0"/>
              <a:t> is </a:t>
            </a:r>
            <a:r>
              <a:rPr lang="nl-NL" dirty="0" err="1"/>
              <a:t>limited</a:t>
            </a:r>
            <a:r>
              <a:rPr lang="nl-NL" dirty="0"/>
              <a:t> to 65 </a:t>
            </a:r>
            <a:r>
              <a:rPr lang="nl-NL" dirty="0" err="1"/>
              <a:t>characters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possible</a:t>
            </a:r>
            <a:r>
              <a:rPr lang="nl-NL" dirty="0"/>
              <a:t> to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integer embedding </a:t>
            </a:r>
            <a:r>
              <a:rPr lang="nl-NL" dirty="0" err="1"/>
              <a:t>layer</a:t>
            </a:r>
            <a:r>
              <a:rPr lang="nl-NL" dirty="0"/>
              <a:t>. </a:t>
            </a:r>
            <a:r>
              <a:rPr lang="nl-NL" dirty="0" err="1"/>
              <a:t>Dimension</a:t>
            </a:r>
            <a:r>
              <a:rPr lang="nl-NL" dirty="0"/>
              <a:t> = 256</a:t>
            </a:r>
          </a:p>
          <a:p>
            <a:r>
              <a:rPr lang="nl-NL" dirty="0"/>
              <a:t>The </a:t>
            </a:r>
            <a:r>
              <a:rPr lang="nl-NL" dirty="0" err="1"/>
              <a:t>hidden</a:t>
            </a:r>
            <a:r>
              <a:rPr lang="nl-NL" dirty="0"/>
              <a:t> </a:t>
            </a:r>
            <a:r>
              <a:rPr lang="nl-NL" dirty="0" err="1"/>
              <a:t>layer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GRU </a:t>
            </a:r>
            <a:r>
              <a:rPr lang="nl-NL" dirty="0" err="1"/>
              <a:t>network</a:t>
            </a:r>
            <a:r>
              <a:rPr lang="nl-NL" dirty="0"/>
              <a:t> has 1,024 </a:t>
            </a:r>
            <a:r>
              <a:rPr lang="nl-NL" dirty="0" err="1"/>
              <a:t>nodes</a:t>
            </a:r>
            <a:endParaRPr lang="nl-NL" dirty="0"/>
          </a:p>
          <a:p>
            <a:r>
              <a:rPr lang="nl-NL" dirty="0"/>
              <a:t>The output must be </a:t>
            </a:r>
            <a:r>
              <a:rPr lang="nl-NL" dirty="0" err="1"/>
              <a:t>projected</a:t>
            </a:r>
            <a:r>
              <a:rPr lang="nl-NL" dirty="0"/>
              <a:t> on 65 output </a:t>
            </a:r>
            <a:r>
              <a:rPr lang="nl-NL" dirty="0" err="1"/>
              <a:t>nodes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2D8EEC-DD89-459C-957B-6B8F6471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Network </a:t>
            </a:r>
            <a:r>
              <a:rPr lang="nl-NL" dirty="0" err="1"/>
              <a:t>architecture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73198" y="2000560"/>
            <a:ext cx="4345385" cy="3849080"/>
            <a:chOff x="2732522" y="1223083"/>
            <a:chExt cx="4345385" cy="3849080"/>
          </a:xfrm>
        </p:grpSpPr>
        <p:pic>
          <p:nvPicPr>
            <p:cNvPr id="9" name="Content Placeholder 7">
              <a:extLst>
                <a:ext uri="{FF2B5EF4-FFF2-40B4-BE49-F238E27FC236}">
                  <a16:creationId xmlns:a16="http://schemas.microsoft.com/office/drawing/2014/main" id="{32E4C734-3320-4101-AC65-80024642D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2732522" y="1287921"/>
              <a:ext cx="4345385" cy="37842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983755" y="1223083"/>
              <a:ext cx="2976169" cy="3025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66219" y="2000560"/>
            <a:ext cx="4345387" cy="3849080"/>
            <a:chOff x="669414" y="915944"/>
            <a:chExt cx="4345387" cy="3849080"/>
          </a:xfrm>
        </p:grpSpPr>
        <p:pic>
          <p:nvPicPr>
            <p:cNvPr id="14" name="Content Placeholder 7">
              <a:extLst>
                <a:ext uri="{FF2B5EF4-FFF2-40B4-BE49-F238E27FC236}">
                  <a16:creationId xmlns:a16="http://schemas.microsoft.com/office/drawing/2014/main" id="{32E4C734-3320-4101-AC65-80024642D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669416" y="980782"/>
              <a:ext cx="4345385" cy="378424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755819" y="915944"/>
              <a:ext cx="2140999" cy="3290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9414" y="980782"/>
              <a:ext cx="1212775" cy="3184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68088" y="2070448"/>
            <a:ext cx="4345387" cy="3784242"/>
            <a:chOff x="517014" y="828382"/>
            <a:chExt cx="4345387" cy="3784242"/>
          </a:xfrm>
        </p:grpSpPr>
        <p:pic>
          <p:nvPicPr>
            <p:cNvPr id="10" name="Content Placeholder 7">
              <a:extLst>
                <a:ext uri="{FF2B5EF4-FFF2-40B4-BE49-F238E27FC236}">
                  <a16:creationId xmlns:a16="http://schemas.microsoft.com/office/drawing/2014/main" id="{32E4C734-3320-4101-AC65-80024642D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517016" y="828382"/>
              <a:ext cx="4345385" cy="378424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17014" y="828382"/>
              <a:ext cx="1968422" cy="3184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418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/>
              <a:t>Part </a:t>
            </a:r>
            <a:r>
              <a:rPr lang="nl-NL" dirty="0" smtClean="0"/>
              <a:t>I.A: </a:t>
            </a:r>
            <a:r>
              <a:rPr lang="en-US" dirty="0"/>
              <a:t>Explaining word </a:t>
            </a:r>
            <a:r>
              <a:rPr lang="en-US" dirty="0" err="1"/>
              <a:t>embeddings</a:t>
            </a:r>
            <a:r>
              <a:rPr lang="en-US" dirty="0"/>
              <a:t> with Word2Vec</a:t>
            </a:r>
            <a:endParaRPr lang="nl-NL" dirty="0"/>
          </a:p>
          <a:p>
            <a:r>
              <a:rPr lang="nl-NL" b="1" dirty="0"/>
              <a:t>Part </a:t>
            </a:r>
            <a:r>
              <a:rPr lang="nl-NL" b="1" dirty="0" smtClean="0"/>
              <a:t>I.B: </a:t>
            </a:r>
            <a:r>
              <a:rPr lang="en-US" b="1" dirty="0"/>
              <a:t>Generating text with Recurrent Neural Networks (RNNs)</a:t>
            </a:r>
            <a:endParaRPr lang="nl-NL" b="1" dirty="0"/>
          </a:p>
          <a:p>
            <a:r>
              <a:rPr lang="nl-NL" dirty="0"/>
              <a:t>Part </a:t>
            </a:r>
            <a:r>
              <a:rPr lang="nl-NL" dirty="0" smtClean="0"/>
              <a:t>I.C</a:t>
            </a:r>
            <a:r>
              <a:rPr lang="nl-NL" dirty="0"/>
              <a:t>: BERT: </a:t>
            </a:r>
            <a:r>
              <a:rPr lang="nl-NL" dirty="0" err="1"/>
              <a:t>Bidirectional</a:t>
            </a:r>
            <a:r>
              <a:rPr lang="nl-NL" dirty="0"/>
              <a:t> Encoder </a:t>
            </a:r>
            <a:r>
              <a:rPr lang="nl-NL" dirty="0" err="1"/>
              <a:t>Representations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Transformers</a:t>
            </a:r>
            <a:endParaRPr lang="nl-NL" dirty="0"/>
          </a:p>
          <a:p>
            <a:pPr marL="0" indent="0">
              <a:buNone/>
            </a:pPr>
            <a:r>
              <a:rPr lang="nl-NL" dirty="0" err="1" smtClean="0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</a:t>
            </a:r>
            <a:r>
              <a:rPr lang="nl-NL" dirty="0" smtClean="0"/>
              <a:t>!</a:t>
            </a:r>
          </a:p>
          <a:p>
            <a:r>
              <a:rPr lang="nl-NL" dirty="0" smtClean="0"/>
              <a:t>Account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accessing</a:t>
            </a:r>
            <a:r>
              <a:rPr lang="nl-NL" dirty="0" smtClean="0"/>
              <a:t> free </a:t>
            </a:r>
            <a:r>
              <a:rPr lang="nl-NL" dirty="0" err="1" smtClean="0"/>
              <a:t>version</a:t>
            </a:r>
            <a:r>
              <a:rPr lang="nl-NL" dirty="0" smtClean="0"/>
              <a:t> of </a:t>
            </a:r>
            <a:r>
              <a:rPr lang="nl-NL" dirty="0" err="1" smtClean="0"/>
              <a:t>OpenAI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endParaRPr lang="nl-NL" dirty="0" smtClean="0"/>
          </a:p>
          <a:p>
            <a:r>
              <a:rPr lang="nl-NL" dirty="0" smtClean="0"/>
              <a:t>Make </a:t>
            </a:r>
            <a:r>
              <a:rPr lang="nl-NL" dirty="0" err="1" smtClean="0"/>
              <a:t>sure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Exercise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Recurrent</a:t>
            </a:r>
            <a:r>
              <a:rPr lang="nl-NL" dirty="0" smtClean="0"/>
              <a:t> </a:t>
            </a:r>
            <a:r>
              <a:rPr lang="nl-NL" dirty="0" err="1" smtClean="0"/>
              <a:t>Neural</a:t>
            </a:r>
            <a:r>
              <a:rPr lang="nl-NL" dirty="0" smtClean="0"/>
              <a:t> Network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412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 smtClean="0"/>
              <a:t>Representing</a:t>
            </a:r>
            <a:r>
              <a:rPr lang="nl-NL" dirty="0" smtClean="0"/>
              <a:t>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word pieces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sentence</a:t>
            </a:r>
            <a:r>
              <a:rPr lang="nl-NL" dirty="0" smtClean="0"/>
              <a:t> </a:t>
            </a:r>
            <a:r>
              <a:rPr lang="nl-NL" dirty="0" err="1" smtClean="0"/>
              <a:t>embeddings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48</a:t>
            </a:fld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D00D11-ADA5-235F-840C-964B5BF393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508347E-4AF7-6B89-97A8-44D81C5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182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5555DF2-FB2A-4EAD-960F-4A90299DE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RNN has difficulties learning a connection between words that are far apart</a:t>
            </a:r>
          </a:p>
          <a:p>
            <a:r>
              <a:rPr lang="en-US" dirty="0" smtClean="0"/>
              <a:t>An RNN can only look back and not ahead while context is determined by the complete sentence:</a:t>
            </a:r>
          </a:p>
          <a:p>
            <a:pPr lvl="1"/>
            <a:r>
              <a:rPr lang="en-US" dirty="0" smtClean="0"/>
              <a:t>In “I’m at the river </a:t>
            </a:r>
            <a:r>
              <a:rPr lang="en-US" b="1" dirty="0" smtClean="0"/>
              <a:t>bank</a:t>
            </a:r>
            <a:r>
              <a:rPr lang="en-US" dirty="0" smtClean="0"/>
              <a:t>” the word </a:t>
            </a:r>
            <a:r>
              <a:rPr lang="en-US" b="1" dirty="0" smtClean="0"/>
              <a:t>river</a:t>
            </a:r>
            <a:r>
              <a:rPr lang="en-US" dirty="0" smtClean="0"/>
              <a:t> comes before the word bank while in “I have a </a:t>
            </a:r>
            <a:r>
              <a:rPr lang="en-US" b="1" dirty="0" smtClean="0"/>
              <a:t>bank </a:t>
            </a:r>
            <a:r>
              <a:rPr lang="en-US" dirty="0" smtClean="0"/>
              <a:t>account” the word </a:t>
            </a:r>
            <a:r>
              <a:rPr lang="en-US" b="1" dirty="0" smtClean="0"/>
              <a:t>account </a:t>
            </a:r>
            <a:r>
              <a:rPr lang="en-US" dirty="0" smtClean="0"/>
              <a:t>follows after the word </a:t>
            </a:r>
            <a:r>
              <a:rPr lang="en-US" b="1" dirty="0" smtClean="0"/>
              <a:t>bank</a:t>
            </a:r>
            <a:r>
              <a:rPr lang="en-US" dirty="0" smtClean="0"/>
              <a:t>.</a:t>
            </a:r>
          </a:p>
          <a:p>
            <a:r>
              <a:rPr lang="en-US" dirty="0" smtClean="0"/>
              <a:t>Current GPU and TPU hardware </a:t>
            </a:r>
            <a:r>
              <a:rPr lang="en-US" dirty="0" err="1" smtClean="0"/>
              <a:t>accellerators</a:t>
            </a:r>
            <a:r>
              <a:rPr lang="en-US" dirty="0" smtClean="0"/>
              <a:t> are good in parallel processing but less efficient for sequential processing.</a:t>
            </a:r>
          </a:p>
          <a:p>
            <a:r>
              <a:rPr lang="en-US" dirty="0" smtClean="0"/>
              <a:t>Transformers do not suffer from these disadvantages and perform considerably better than recurrent </a:t>
            </a:r>
            <a:r>
              <a:rPr lang="en-US" dirty="0" err="1" smtClean="0"/>
              <a:t>neurl</a:t>
            </a:r>
            <a:r>
              <a:rPr lang="en-US" dirty="0" smtClean="0"/>
              <a:t> networks. </a:t>
            </a: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429E93-001F-4B84-AF3F-CCF8BC95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Disadvantages</a:t>
            </a:r>
            <a:r>
              <a:rPr lang="nl-NL" dirty="0" smtClean="0"/>
              <a:t> of </a:t>
            </a:r>
            <a:r>
              <a:rPr lang="nl-NL" dirty="0" err="1" smtClean="0"/>
              <a:t>Recurrent</a:t>
            </a:r>
            <a:r>
              <a:rPr lang="nl-NL" dirty="0" smtClean="0"/>
              <a:t> </a:t>
            </a:r>
            <a:r>
              <a:rPr lang="nl-NL" dirty="0" err="1" smtClean="0"/>
              <a:t>Neural</a:t>
            </a:r>
            <a:r>
              <a:rPr lang="nl-NL" dirty="0" smtClean="0"/>
              <a:t> Networks</a:t>
            </a:r>
            <a:endParaRPr lang="nl-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49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08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A. Multi-</a:t>
            </a:r>
            <a:r>
              <a:rPr lang="nl-NL" dirty="0" err="1" smtClean="0"/>
              <a:t>layer</a:t>
            </a:r>
            <a:r>
              <a:rPr lang="nl-NL" dirty="0" smtClean="0"/>
              <a:t> </a:t>
            </a:r>
            <a:r>
              <a:rPr lang="nl-NL" dirty="0"/>
              <a:t>back </a:t>
            </a:r>
            <a:r>
              <a:rPr lang="nl-NL" dirty="0" err="1"/>
              <a:t>propagation</a:t>
            </a:r>
            <a:endParaRPr lang="en-GB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Gradiënt </a:t>
            </a:r>
            <a:r>
              <a:rPr lang="nl-NL" dirty="0" err="1"/>
              <a:t>descent</a:t>
            </a:r>
            <a:r>
              <a:rPr lang="nl-NL" dirty="0"/>
              <a:t>, </a:t>
            </a:r>
            <a:r>
              <a:rPr lang="nl-NL" dirty="0" err="1"/>
              <a:t>generalized</a:t>
            </a:r>
            <a:r>
              <a:rPr lang="nl-NL" dirty="0"/>
              <a:t> delta </a:t>
            </a:r>
            <a:r>
              <a:rPr lang="nl-NL" dirty="0" err="1"/>
              <a:t>rule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tensors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3054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9D0B69-304C-4F78-BC78-06F68BD7B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BERT: </a:t>
            </a:r>
            <a:r>
              <a:rPr lang="nl-NL" dirty="0" err="1" smtClean="0"/>
              <a:t>Bidirectional</a:t>
            </a:r>
            <a:r>
              <a:rPr lang="nl-NL" dirty="0" smtClean="0"/>
              <a:t> Encoder </a:t>
            </a:r>
            <a:r>
              <a:rPr lang="nl-NL" dirty="0" err="1" smtClean="0"/>
              <a:t>Representations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Transformers</a:t>
            </a:r>
            <a:endParaRPr lang="nl-NL" dirty="0" smtClean="0"/>
          </a:p>
          <a:p>
            <a:r>
              <a:rPr lang="nl-NL" dirty="0" smtClean="0"/>
              <a:t>Application:</a:t>
            </a:r>
          </a:p>
          <a:p>
            <a:pPr lvl="1"/>
            <a:r>
              <a:rPr lang="nl-NL" dirty="0" err="1" smtClean="0"/>
              <a:t>Transform</a:t>
            </a:r>
            <a:r>
              <a:rPr lang="nl-NL" dirty="0" smtClean="0"/>
              <a:t> </a:t>
            </a:r>
            <a:r>
              <a:rPr lang="nl-NL" dirty="0" err="1" smtClean="0"/>
              <a:t>seq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seq</a:t>
            </a:r>
            <a:r>
              <a:rPr lang="nl-NL" dirty="0" smtClean="0"/>
              <a:t> but </a:t>
            </a:r>
            <a:r>
              <a:rPr lang="nl-NL" dirty="0" err="1" smtClean="0"/>
              <a:t>uses</a:t>
            </a:r>
            <a:r>
              <a:rPr lang="nl-NL" dirty="0" smtClean="0"/>
              <a:t> attention (</a:t>
            </a:r>
            <a:r>
              <a:rPr lang="nl-NL" dirty="0" err="1" smtClean="0"/>
              <a:t>vs</a:t>
            </a:r>
            <a:r>
              <a:rPr lang="nl-NL" dirty="0" smtClean="0"/>
              <a:t> RNN)</a:t>
            </a:r>
          </a:p>
          <a:p>
            <a:pPr lvl="1"/>
            <a:r>
              <a:rPr lang="nl-NL" dirty="0" smtClean="0"/>
              <a:t>Has been </a:t>
            </a:r>
            <a:r>
              <a:rPr lang="nl-NL" dirty="0" err="1" smtClean="0"/>
              <a:t>introduced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Google in 2018</a:t>
            </a:r>
          </a:p>
          <a:p>
            <a:pPr lvl="1"/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successful</a:t>
            </a:r>
            <a:r>
              <a:rPr lang="nl-NL" dirty="0" smtClean="0"/>
              <a:t> in </a:t>
            </a:r>
            <a:r>
              <a:rPr lang="nl-NL" dirty="0" err="1" smtClean="0"/>
              <a:t>translation</a:t>
            </a:r>
            <a:r>
              <a:rPr lang="nl-NL" dirty="0" smtClean="0"/>
              <a:t> (e.g. Google translate)</a:t>
            </a:r>
          </a:p>
          <a:p>
            <a:r>
              <a:rPr lang="en-US" dirty="0" smtClean="0"/>
              <a:t>Context-based representation:</a:t>
            </a:r>
          </a:p>
          <a:p>
            <a:pPr lvl="1"/>
            <a:r>
              <a:rPr lang="en-US" dirty="0" smtClean="0"/>
              <a:t>Word2vec = context-free: For example, the word “bank” would have the same context-free representation in “bank account” and “bank of the river.”</a:t>
            </a:r>
          </a:p>
          <a:p>
            <a:pPr lvl="1"/>
            <a:r>
              <a:rPr lang="en-US" dirty="0" smtClean="0"/>
              <a:t>BERT = context-based: represents “bank” using both its previous and next context — “I accessed the … account”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E637D4-198C-4C3C-9666-5EC3230C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BERT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50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489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B7E86CD-D561-4929-97B0-5AEA0E726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BERT has an encoder and a decoder part</a:t>
            </a:r>
          </a:p>
          <a:p>
            <a:r>
              <a:rPr lang="en-US" dirty="0" smtClean="0"/>
              <a:t>Transformers (BERT) read all words at once:</a:t>
            </a:r>
          </a:p>
          <a:p>
            <a:pPr lvl="1"/>
            <a:r>
              <a:rPr lang="en-US" dirty="0" smtClean="0"/>
              <a:t>Versus directional models that read text from left to right or right to left</a:t>
            </a:r>
          </a:p>
          <a:p>
            <a:r>
              <a:rPr lang="en-US" dirty="0" smtClean="0"/>
              <a:t>This is why transformers are called bidirectional, but actually they are not directional.</a:t>
            </a:r>
          </a:p>
          <a:p>
            <a:r>
              <a:rPr lang="en-US" dirty="0" smtClean="0"/>
              <a:t>Transformers can learn the context of a word based on it’s entire context, e.g., it can relate to words before as well as after. 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BF92DF-DFEE-40B9-8713-A60EBFC6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BERT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51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62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D55D525-5B89-42D1-9832-518BBDCF9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BERT input:</a:t>
            </a:r>
          </a:p>
          <a:p>
            <a:pPr lvl="1"/>
            <a:r>
              <a:rPr lang="en-US" dirty="0" smtClean="0"/>
              <a:t>One or two sentences. The first sentence is preceded by a [CLS] marker and the second sentence by a [SEP] marker.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2 sentences:</a:t>
            </a:r>
          </a:p>
          <a:p>
            <a:pPr lvl="2"/>
            <a:r>
              <a:rPr lang="en-US" dirty="0" smtClean="0"/>
              <a:t>[CLS] The man went to the store. [SEP] He bought a gallon of milk.</a:t>
            </a:r>
          </a:p>
          <a:p>
            <a:pPr lvl="1"/>
            <a:r>
              <a:rPr lang="en-US" dirty="0" smtClean="0"/>
              <a:t>1 sentence:</a:t>
            </a:r>
          </a:p>
          <a:p>
            <a:pPr lvl="2"/>
            <a:r>
              <a:rPr lang="en-US" dirty="0" smtClean="0"/>
              <a:t>[CLS] The man went to the store. [SEP]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984E1A6-E07E-4BD4-AD87-B6BADD9F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BERT input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52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423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FB2DE6A-FDB0-4D72-919E-BD89F0C4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WordPiece</a:t>
            </a:r>
            <a:r>
              <a:rPr lang="en-US" dirty="0" smtClean="0"/>
              <a:t> is an algorithm that is being used in natural language processing to segment sentences (tokenization).</a:t>
            </a:r>
          </a:p>
          <a:p>
            <a:r>
              <a:rPr lang="en-US" dirty="0" smtClean="0"/>
              <a:t>The vocabulary is initialized with individual characters that occur in a collection of words (the language).</a:t>
            </a:r>
          </a:p>
          <a:p>
            <a:r>
              <a:rPr lang="en-US" dirty="0" smtClean="0"/>
              <a:t>Next the most </a:t>
            </a:r>
            <a:r>
              <a:rPr lang="en-US" dirty="0" err="1" smtClean="0"/>
              <a:t>freqeuent</a:t>
            </a:r>
            <a:r>
              <a:rPr lang="en-US" dirty="0" smtClean="0"/>
              <a:t> combinations of characters are iteratively added to the vocabulary until the maximum number of words is reached.</a:t>
            </a:r>
          </a:p>
          <a:p>
            <a:r>
              <a:rPr lang="en-US" dirty="0" smtClean="0"/>
              <a:t>BERT vocabulary </a:t>
            </a:r>
          </a:p>
          <a:p>
            <a:pPr lvl="1"/>
            <a:r>
              <a:rPr lang="en-US" dirty="0" smtClean="0"/>
              <a:t>BERT English has 30K tokens. </a:t>
            </a:r>
          </a:p>
          <a:p>
            <a:pPr lvl="1"/>
            <a:r>
              <a:rPr lang="en-US" dirty="0" smtClean="0"/>
              <a:t>BERT Multilingual has 110K tokens (104 languages)</a:t>
            </a:r>
          </a:p>
          <a:p>
            <a:pPr lvl="1"/>
            <a:r>
              <a:rPr lang="nl-NL" dirty="0"/>
              <a:t>See </a:t>
            </a:r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github.com/google-research/bert/blob/master/multilingual.md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BF6FB76-8006-4A7D-BA25-19EDCD50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BERT </a:t>
            </a:r>
            <a:r>
              <a:rPr lang="nl-NL" dirty="0" err="1" smtClean="0"/>
              <a:t>uses</a:t>
            </a:r>
            <a:r>
              <a:rPr lang="nl-NL" dirty="0" smtClean="0"/>
              <a:t> Word Piece(s)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53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04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22F20AA-A7C1-401B-AF3B-DA42DADCE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Tale</a:t>
            </a:r>
            <a:r>
              <a:rPr lang="nl-NL" dirty="0" smtClean="0"/>
              <a:t> a </a:t>
            </a:r>
            <a:r>
              <a:rPr lang="nl-NL" dirty="0" err="1" smtClean="0"/>
              <a:t>sentence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transform</a:t>
            </a:r>
            <a:r>
              <a:rPr lang="nl-NL" dirty="0" smtClean="0"/>
              <a:t> in tokens:</a:t>
            </a:r>
          </a:p>
          <a:p>
            <a:pPr marL="457200" lvl="1" indent="0">
              <a:buNone/>
            </a:pP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"Here is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sentence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 want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embeddings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 marL="457200" lvl="1" indent="0">
              <a:buNone/>
            </a:pP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marked_text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"[CLS] " +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" [SEP]"</a:t>
            </a:r>
          </a:p>
          <a:p>
            <a:pPr marL="457200" lvl="1" indent="0">
              <a:buNone/>
            </a:pP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Tokenize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sentence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BERT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tokenizer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lvl="1" indent="0">
              <a:buNone/>
            </a:pP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tokenized_text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tokenizer.tokenize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marked_text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Print out 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tokens.</a:t>
            </a:r>
          </a:p>
          <a:p>
            <a:pPr marL="457200" lvl="1" indent="0">
              <a:buNone/>
            </a:pP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 (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tokenized_text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['[CLS]', 'here', 'is', '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sentence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'i', 'want', '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'##bed', '##ding', '##s', '</a:t>
            </a:r>
            <a:r>
              <a:rPr lang="nl-NL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'.', '[SEP]']</a:t>
            </a:r>
          </a:p>
          <a:p>
            <a:r>
              <a:rPr lang="nl-NL" dirty="0" err="1" smtClean="0"/>
              <a:t>Note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word ‘</a:t>
            </a:r>
            <a:r>
              <a:rPr lang="nl-NL" dirty="0" err="1" smtClean="0"/>
              <a:t>embeddings</a:t>
            </a:r>
            <a:r>
              <a:rPr lang="nl-NL" dirty="0" smtClean="0"/>
              <a:t>’ is </a:t>
            </a:r>
            <a:r>
              <a:rPr lang="nl-NL" dirty="0" err="1" smtClean="0"/>
              <a:t>represented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['</a:t>
            </a:r>
            <a:r>
              <a:rPr lang="nl-NL" dirty="0" err="1" smtClean="0"/>
              <a:t>em</a:t>
            </a:r>
            <a:r>
              <a:rPr lang="nl-NL" dirty="0" smtClean="0"/>
              <a:t>', '##bed', '##ding', '##s']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3D1A5E-3CD1-4C6D-9892-E4A4172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WordPieces</a:t>
            </a:r>
            <a:r>
              <a:rPr lang="nl-NL" dirty="0" smtClean="0"/>
              <a:t> in BERT 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54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20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036F5A6C-293E-445E-9E6E-CA34F44C213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35000" y="2289175"/>
          <a:ext cx="10923585" cy="236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8394">
                  <a:extLst>
                    <a:ext uri="{9D8B030D-6E8A-4147-A177-3AD203B41FA5}">
                      <a16:colId xmlns:a16="http://schemas.microsoft.com/office/drawing/2014/main" val="1800852464"/>
                    </a:ext>
                  </a:extLst>
                </a:gridCol>
                <a:gridCol w="2212665">
                  <a:extLst>
                    <a:ext uri="{9D8B030D-6E8A-4147-A177-3AD203B41FA5}">
                      <a16:colId xmlns:a16="http://schemas.microsoft.com/office/drawing/2014/main" val="3341744185"/>
                    </a:ext>
                  </a:extLst>
                </a:gridCol>
                <a:gridCol w="4692526">
                  <a:extLst>
                    <a:ext uri="{9D8B030D-6E8A-4147-A177-3AD203B41FA5}">
                      <a16:colId xmlns:a16="http://schemas.microsoft.com/office/drawing/2014/main" val="353739353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Model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Language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Architecture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14990117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BERT-Large, Uncased (Whole Word Masking)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English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24-layer, 1024-hidden, 16-heads, 340M parameters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35649239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BERT-Large, Cased (Whole Word Masking)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English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24-layer, 1024-hidden, 16-heads, 340M parameters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4972656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BERT-Base, Uncased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English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12-layer, 768-hidden, 12-heads, 110M parameters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12904715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BERT-Large, Uncased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English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24-layer, 1024-hidden, 16-heads, 340M parameters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21723351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BERT-Base, Cased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English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12-layer, 768-hidden, 12-heads , 110M parameters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8886292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BERT-Large, Cased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English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24-layer, 1024-hidden, 16-heads, 340M parameters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8304706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BERT-Base, Multilingual Cased (New, recommended)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 104 languages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12-layer, 768-hidden, 12-heads, 110M parameters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322589865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BERT-Base, Multilingual Uncased (Orig, not recommended) (Not recommended, use Multilingual Cased instead)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 102 languages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12-layer, 768-hidden, 12-heads, 110M parameters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35895292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BERT-Base, Chinese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>
                          <a:effectLst/>
                        </a:rPr>
                        <a:t> Chinese Simplified and Traditional</a:t>
                      </a:r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12-layer, 768-hidden, 12-heads, 110M parameters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26" marR="8526" marT="6350" marB="0" anchor="b"/>
                </a:tc>
                <a:extLst>
                  <a:ext uri="{0D108BD9-81ED-4DB2-BD59-A6C34878D82A}">
                    <a16:rowId xmlns:a16="http://schemas.microsoft.com/office/drawing/2014/main" val="3951384593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E240CEFC-DE6B-41C4-B0FE-2F311334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smtClean="0"/>
              <a:t>BERT pre-trained models by Google</a:t>
            </a:r>
            <a:endParaRPr lang="nl-NL" sz="40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7E54677-C458-40FA-B41C-CABDB60EE444}"/>
              </a:ext>
            </a:extLst>
          </p:cNvPr>
          <p:cNvSpPr txBox="1"/>
          <p:nvPr/>
        </p:nvSpPr>
        <p:spPr>
          <a:xfrm>
            <a:off x="3226007" y="4502892"/>
            <a:ext cx="6629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NL" sz="1400" dirty="0">
                <a:hlinkClick r:id="rId3"/>
              </a:rPr>
              <a:t>https://github.com/google-research/bert#pre-trained-models</a:t>
            </a:r>
            <a:r>
              <a:rPr lang="nl-NL" sz="1400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55</a:t>
            </a:fld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060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6510CDFC-53BA-CA72-8B52-292A5B745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9" y="2289485"/>
            <a:ext cx="11234727" cy="393192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NL" dirty="0"/>
              <a:t>Link:</a:t>
            </a:r>
          </a:p>
          <a:p>
            <a:r>
              <a:rPr lang="nl-NL" dirty="0">
                <a:hlinkClick r:id="rId2"/>
              </a:rPr>
              <a:t>https://github.com/HansHenseler/DFRWS-APAC-LLM-Workshop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Notebooks:</a:t>
            </a:r>
          </a:p>
          <a:p>
            <a:r>
              <a:rPr lang="nl-NL" dirty="0"/>
              <a:t>Part </a:t>
            </a:r>
            <a:r>
              <a:rPr lang="nl-NL" dirty="0" smtClean="0"/>
              <a:t>I.A: </a:t>
            </a:r>
            <a:r>
              <a:rPr lang="en-US" dirty="0"/>
              <a:t>Explaining word </a:t>
            </a:r>
            <a:r>
              <a:rPr lang="en-US" dirty="0" err="1"/>
              <a:t>embeddings</a:t>
            </a:r>
            <a:r>
              <a:rPr lang="en-US" dirty="0"/>
              <a:t> with Word2Vec</a:t>
            </a:r>
            <a:endParaRPr lang="nl-NL" dirty="0"/>
          </a:p>
          <a:p>
            <a:r>
              <a:rPr lang="nl-NL" dirty="0"/>
              <a:t>Part </a:t>
            </a:r>
            <a:r>
              <a:rPr lang="nl-NL" dirty="0" smtClean="0"/>
              <a:t>I.B: </a:t>
            </a:r>
            <a:r>
              <a:rPr lang="en-US" dirty="0"/>
              <a:t>Generating text with Recurrent Neural Networks (RNNs)</a:t>
            </a:r>
            <a:endParaRPr lang="nl-NL" dirty="0"/>
          </a:p>
          <a:p>
            <a:r>
              <a:rPr lang="nl-NL" b="1" dirty="0"/>
              <a:t>Part </a:t>
            </a:r>
            <a:r>
              <a:rPr lang="nl-NL" b="1" dirty="0" smtClean="0"/>
              <a:t>I.C</a:t>
            </a:r>
            <a:r>
              <a:rPr lang="nl-NL" b="1" dirty="0"/>
              <a:t>: BERT: </a:t>
            </a:r>
            <a:r>
              <a:rPr lang="nl-NL" b="1" dirty="0" err="1"/>
              <a:t>Bidirectional</a:t>
            </a:r>
            <a:r>
              <a:rPr lang="nl-NL" b="1" dirty="0"/>
              <a:t> Encoder </a:t>
            </a:r>
            <a:r>
              <a:rPr lang="nl-NL" b="1" dirty="0" err="1"/>
              <a:t>Representations</a:t>
            </a:r>
            <a:r>
              <a:rPr lang="nl-NL" b="1" dirty="0"/>
              <a:t> </a:t>
            </a:r>
            <a:r>
              <a:rPr lang="nl-NL" b="1" dirty="0" err="1"/>
              <a:t>from</a:t>
            </a:r>
            <a:r>
              <a:rPr lang="nl-NL" b="1" dirty="0"/>
              <a:t> </a:t>
            </a:r>
            <a:r>
              <a:rPr lang="nl-NL" b="1" dirty="0" err="1"/>
              <a:t>Transformers</a:t>
            </a:r>
            <a:endParaRPr lang="nl-NL" b="1" dirty="0"/>
          </a:p>
          <a:p>
            <a:pPr marL="0" indent="0">
              <a:buNone/>
            </a:pPr>
            <a:r>
              <a:rPr lang="nl-NL" dirty="0" err="1" smtClean="0"/>
              <a:t>Requirements</a:t>
            </a:r>
            <a:r>
              <a:rPr lang="nl-NL" dirty="0"/>
              <a:t>:</a:t>
            </a:r>
          </a:p>
          <a:p>
            <a:r>
              <a:rPr lang="nl-NL" dirty="0"/>
              <a:t>Google </a:t>
            </a:r>
            <a:r>
              <a:rPr lang="nl-NL" dirty="0" err="1"/>
              <a:t>CoLab</a:t>
            </a:r>
            <a:r>
              <a:rPr lang="nl-NL" dirty="0"/>
              <a:t> is free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a Gmail account</a:t>
            </a:r>
            <a:r>
              <a:rPr lang="nl-NL" dirty="0" smtClean="0"/>
              <a:t>!</a:t>
            </a:r>
          </a:p>
          <a:p>
            <a:r>
              <a:rPr lang="nl-NL" dirty="0" smtClean="0"/>
              <a:t>Account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accessing</a:t>
            </a:r>
            <a:r>
              <a:rPr lang="nl-NL" dirty="0" smtClean="0"/>
              <a:t> free </a:t>
            </a:r>
            <a:r>
              <a:rPr lang="nl-NL" dirty="0" err="1" smtClean="0"/>
              <a:t>version</a:t>
            </a:r>
            <a:r>
              <a:rPr lang="nl-NL" dirty="0" smtClean="0"/>
              <a:t> of </a:t>
            </a:r>
            <a:r>
              <a:rPr lang="nl-NL" dirty="0" err="1" smtClean="0"/>
              <a:t>OpenAI</a:t>
            </a:r>
            <a:r>
              <a:rPr lang="nl-NL" dirty="0" smtClean="0"/>
              <a:t> </a:t>
            </a:r>
            <a:r>
              <a:rPr lang="nl-NL" dirty="0" err="1" smtClean="0"/>
              <a:t>ChatGPT</a:t>
            </a:r>
            <a:endParaRPr lang="nl-NL" dirty="0" smtClean="0"/>
          </a:p>
          <a:p>
            <a:r>
              <a:rPr lang="nl-NL" dirty="0" smtClean="0"/>
              <a:t>Make </a:t>
            </a:r>
            <a:r>
              <a:rPr lang="nl-NL" dirty="0" err="1" smtClean="0"/>
              <a:t>sure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select a T4 GPU</a:t>
            </a:r>
          </a:p>
          <a:p>
            <a:pPr lvl="1"/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6CD7CE8-5242-A349-9114-0CE96BB9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Exercise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BERT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5A000E5-0701-D9AA-D7DF-442F5223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E93D96-6543-E5BA-6FC0-956DBE69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56</a:t>
            </a:fld>
            <a:endParaRPr lang="nl-NL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FD922870-61F6-0FCB-BB12-0406BA87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594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Break 11:00-11:30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57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4F77997-8BDB-1676-8571-39FC0ADFA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955680"/>
              </p:ext>
            </p:extLst>
          </p:nvPr>
        </p:nvGraphicFramePr>
        <p:xfrm>
          <a:off x="635001" y="2161957"/>
          <a:ext cx="10753933" cy="401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12">
                  <a:extLst>
                    <a:ext uri="{9D8B030D-6E8A-4147-A177-3AD203B41FA5}">
                      <a16:colId xmlns:a16="http://schemas.microsoft.com/office/drawing/2014/main" val="765260365"/>
                    </a:ext>
                  </a:extLst>
                </a:gridCol>
                <a:gridCol w="8637321">
                  <a:extLst>
                    <a:ext uri="{9D8B030D-6E8A-4147-A177-3AD203B41FA5}">
                      <a16:colId xmlns:a16="http://schemas.microsoft.com/office/drawing/2014/main" val="3765400730"/>
                    </a:ext>
                  </a:extLst>
                </a:gridCol>
              </a:tblGrid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nl-NL" sz="1600" dirty="0">
                        <a:solidFill>
                          <a:schemeClr val="bg1"/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nl-NL" sz="1600" dirty="0">
                        <a:solidFill>
                          <a:schemeClr val="bg1"/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89468349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Extra: Introduction to Neural Networks and Natural Language Processing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36574538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11:00</a:t>
                      </a:r>
                      <a:endParaRPr lang="nl-NL" sz="1600" b="0" dirty="0"/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b="0" dirty="0" smtClean="0"/>
                        <a:t>Break</a:t>
                      </a:r>
                      <a:endParaRPr lang="nl-NL" sz="1600" b="0" dirty="0"/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274669422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tx1"/>
                          </a:solidFill>
                        </a:rPr>
                        <a:t>11:30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Part I: Introduction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Large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Language Models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49761215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II: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Hands-on prompt engineering for digital forensics 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727140208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Lunch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95138797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(part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II </a:t>
                      </a:r>
                      <a:r>
                        <a:rPr lang="nl-NL" sz="1600" b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continued</a:t>
                      </a:r>
                      <a:r>
                        <a:rPr lang="nl-NL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)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86624539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III: Hands-on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a LLM in a Google </a:t>
                      </a:r>
                      <a:r>
                        <a:rPr lang="nl-NL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Colab</a:t>
                      </a:r>
                      <a:r>
                        <a:rPr lang="nl-NL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notebook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740095604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15:30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Break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270850301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Part IV: Hands-on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with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Retrieval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Augmented</a:t>
                      </a:r>
                      <a:r>
                        <a:rPr lang="nl-NL" sz="16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nl-NL" sz="160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Generation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1186264416"/>
                  </a:ext>
                </a:extLst>
              </a:tr>
              <a:tr h="36543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17:00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End</a:t>
                      </a:r>
                      <a:endParaRPr lang="nl-NL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107537" marR="107537"/>
                </a:tc>
                <a:extLst>
                  <a:ext uri="{0D108BD9-81ED-4DB2-BD59-A6C34878D82A}">
                    <a16:rowId xmlns:a16="http://schemas.microsoft.com/office/drawing/2014/main" val="348908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8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139" y="2408046"/>
            <a:ext cx="7535309" cy="369449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Multi-</a:t>
            </a:r>
            <a:r>
              <a:rPr lang="nl-NL" dirty="0" err="1"/>
              <a:t>layer</a:t>
            </a:r>
            <a:r>
              <a:rPr lang="nl-NL" dirty="0"/>
              <a:t> </a:t>
            </a:r>
            <a:r>
              <a:rPr lang="nl-NL" dirty="0" err="1"/>
              <a:t>network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144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" y="2000560"/>
            <a:ext cx="12403411" cy="45931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Forward propagation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613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Neuron model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Neural Networks and Natural Language Processing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0A6AF-03C5-477E-939A-E28F7E7F05EA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Extended DFRWS APAC Workshop, HKU, 29-10-2023</a:t>
            </a:r>
            <a:endParaRPr lang="nl-NL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0B7E14D-2CA3-43DE-8867-4DD1B37D9F55}"/>
              </a:ext>
            </a:extLst>
          </p:cNvPr>
          <p:cNvSpPr/>
          <p:nvPr/>
        </p:nvSpPr>
        <p:spPr bwMode="auto">
          <a:xfrm>
            <a:off x="5489827" y="3494076"/>
            <a:ext cx="1368152" cy="1368152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nl-NL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cxnSp>
        <p:nvCxnSpPr>
          <p:cNvPr id="8" name="Rechte verbindingslijn met pijl 8">
            <a:extLst>
              <a:ext uri="{FF2B5EF4-FFF2-40B4-BE49-F238E27FC236}">
                <a16:creationId xmlns:a16="http://schemas.microsoft.com/office/drawing/2014/main" id="{1A99D945-81DD-4C22-982F-AEB3ADCFF8D0}"/>
              </a:ext>
            </a:extLst>
          </p:cNvPr>
          <p:cNvCxnSpPr>
            <a:stCxn id="12" idx="3"/>
            <a:endCxn id="7" idx="2"/>
          </p:cNvCxnSpPr>
          <p:nvPr/>
        </p:nvCxnSpPr>
        <p:spPr bwMode="auto">
          <a:xfrm>
            <a:off x="4015289" y="2724052"/>
            <a:ext cx="1474538" cy="14541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Rechte verbindingslijn met pijl 10">
            <a:extLst>
              <a:ext uri="{FF2B5EF4-FFF2-40B4-BE49-F238E27FC236}">
                <a16:creationId xmlns:a16="http://schemas.microsoft.com/office/drawing/2014/main" id="{16FBBFB4-6AC5-4372-A744-05036BD51731}"/>
              </a:ext>
            </a:extLst>
          </p:cNvPr>
          <p:cNvCxnSpPr>
            <a:stCxn id="14" idx="3"/>
            <a:endCxn id="7" idx="2"/>
          </p:cNvCxnSpPr>
          <p:nvPr/>
        </p:nvCxnSpPr>
        <p:spPr bwMode="auto">
          <a:xfrm>
            <a:off x="4018271" y="3634472"/>
            <a:ext cx="1471556" cy="5436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Rechte verbindingslijn met pijl 15">
            <a:extLst>
              <a:ext uri="{FF2B5EF4-FFF2-40B4-BE49-F238E27FC236}">
                <a16:creationId xmlns:a16="http://schemas.microsoft.com/office/drawing/2014/main" id="{6363E620-12EA-4123-BCB5-13697AF19A83}"/>
              </a:ext>
            </a:extLst>
          </p:cNvPr>
          <p:cNvCxnSpPr>
            <a:stCxn id="16" idx="3"/>
            <a:endCxn id="7" idx="2"/>
          </p:cNvCxnSpPr>
          <p:nvPr/>
        </p:nvCxnSpPr>
        <p:spPr bwMode="auto">
          <a:xfrm flipV="1">
            <a:off x="4018271" y="4178152"/>
            <a:ext cx="1471556" cy="38615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Rechte verbindingslijn met pijl 19">
            <a:extLst>
              <a:ext uri="{FF2B5EF4-FFF2-40B4-BE49-F238E27FC236}">
                <a16:creationId xmlns:a16="http://schemas.microsoft.com/office/drawing/2014/main" id="{BD0CA3F3-3239-4B4E-822A-6DD56A685A6E}"/>
              </a:ext>
            </a:extLst>
          </p:cNvPr>
          <p:cNvCxnSpPr>
            <a:stCxn id="18" idx="3"/>
            <a:endCxn id="7" idx="2"/>
          </p:cNvCxnSpPr>
          <p:nvPr/>
        </p:nvCxnSpPr>
        <p:spPr bwMode="auto">
          <a:xfrm flipV="1">
            <a:off x="4018271" y="4178152"/>
            <a:ext cx="1471556" cy="141625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vak 52">
                <a:extLst>
                  <a:ext uri="{FF2B5EF4-FFF2-40B4-BE49-F238E27FC236}">
                    <a16:creationId xmlns:a16="http://schemas.microsoft.com/office/drawing/2014/main" id="{9B157A84-7229-4C10-B665-D845DC368448}"/>
                  </a:ext>
                </a:extLst>
              </p:cNvPr>
              <p:cNvSpPr txBox="1"/>
              <p:nvPr/>
            </p:nvSpPr>
            <p:spPr>
              <a:xfrm>
                <a:off x="3710142" y="2570163"/>
                <a:ext cx="3051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kstvak 52">
                <a:extLst>
                  <a:ext uri="{FF2B5EF4-FFF2-40B4-BE49-F238E27FC236}">
                    <a16:creationId xmlns:a16="http://schemas.microsoft.com/office/drawing/2014/main" id="{9B157A84-7229-4C10-B665-D845DC368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142" y="2570163"/>
                <a:ext cx="305147" cy="307777"/>
              </a:xfrm>
              <a:prstGeom prst="rect">
                <a:avLst/>
              </a:prstGeom>
              <a:blipFill>
                <a:blip r:embed="rId2"/>
                <a:stretch>
                  <a:fillRect l="-6000" r="-2000"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53">
                <a:extLst>
                  <a:ext uri="{FF2B5EF4-FFF2-40B4-BE49-F238E27FC236}">
                    <a16:creationId xmlns:a16="http://schemas.microsoft.com/office/drawing/2014/main" id="{EA687C0B-39DB-4433-854B-371EC50A6F36}"/>
                  </a:ext>
                </a:extLst>
              </p:cNvPr>
              <p:cNvSpPr txBox="1"/>
              <p:nvPr/>
            </p:nvSpPr>
            <p:spPr>
              <a:xfrm>
                <a:off x="4490401" y="3333704"/>
                <a:ext cx="3520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kstvak 53">
                <a:extLst>
                  <a:ext uri="{FF2B5EF4-FFF2-40B4-BE49-F238E27FC236}">
                    <a16:creationId xmlns:a16="http://schemas.microsoft.com/office/drawing/2014/main" id="{EA687C0B-39DB-4433-854B-371EC50A6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401" y="3333704"/>
                <a:ext cx="352019" cy="307777"/>
              </a:xfrm>
              <a:prstGeom prst="rect">
                <a:avLst/>
              </a:prstGeom>
              <a:blipFill>
                <a:blip r:embed="rId3"/>
                <a:stretch>
                  <a:fillRect l="-5263" r="-1754"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54">
                <a:extLst>
                  <a:ext uri="{FF2B5EF4-FFF2-40B4-BE49-F238E27FC236}">
                    <a16:creationId xmlns:a16="http://schemas.microsoft.com/office/drawing/2014/main" id="{61A7BD39-04A8-410C-B8BF-37C7E7F847C3}"/>
                  </a:ext>
                </a:extLst>
              </p:cNvPr>
              <p:cNvSpPr txBox="1"/>
              <p:nvPr/>
            </p:nvSpPr>
            <p:spPr>
              <a:xfrm>
                <a:off x="3707160" y="3480583"/>
                <a:ext cx="3111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kstvak 54">
                <a:extLst>
                  <a:ext uri="{FF2B5EF4-FFF2-40B4-BE49-F238E27FC236}">
                    <a16:creationId xmlns:a16="http://schemas.microsoft.com/office/drawing/2014/main" id="{61A7BD39-04A8-410C-B8BF-37C7E7F8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60" y="3480583"/>
                <a:ext cx="311111" cy="307777"/>
              </a:xfrm>
              <a:prstGeom prst="rect">
                <a:avLst/>
              </a:prstGeom>
              <a:blipFill>
                <a:blip r:embed="rId4"/>
                <a:stretch>
                  <a:fillRect l="-5882" r="-3922"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vak 55">
                <a:extLst>
                  <a:ext uri="{FF2B5EF4-FFF2-40B4-BE49-F238E27FC236}">
                    <a16:creationId xmlns:a16="http://schemas.microsoft.com/office/drawing/2014/main" id="{D83E60B9-8868-4B16-A564-D0DE7D41A4CE}"/>
                  </a:ext>
                </a:extLst>
              </p:cNvPr>
              <p:cNvSpPr txBox="1"/>
              <p:nvPr/>
            </p:nvSpPr>
            <p:spPr>
              <a:xfrm>
                <a:off x="4487419" y="3892742"/>
                <a:ext cx="357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kstvak 55">
                <a:extLst>
                  <a:ext uri="{FF2B5EF4-FFF2-40B4-BE49-F238E27FC236}">
                    <a16:creationId xmlns:a16="http://schemas.microsoft.com/office/drawing/2014/main" id="{D83E60B9-8868-4B16-A564-D0DE7D41A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19" y="3892742"/>
                <a:ext cx="357982" cy="307777"/>
              </a:xfrm>
              <a:prstGeom prst="rect">
                <a:avLst/>
              </a:prstGeom>
              <a:blipFill>
                <a:blip r:embed="rId5"/>
                <a:stretch>
                  <a:fillRect l="-5085" r="-1695"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56">
                <a:extLst>
                  <a:ext uri="{FF2B5EF4-FFF2-40B4-BE49-F238E27FC236}">
                    <a16:creationId xmlns:a16="http://schemas.microsoft.com/office/drawing/2014/main" id="{522929A1-C9CF-4A69-B332-28590A1ECBC1}"/>
                  </a:ext>
                </a:extLst>
              </p:cNvPr>
              <p:cNvSpPr txBox="1"/>
              <p:nvPr/>
            </p:nvSpPr>
            <p:spPr>
              <a:xfrm>
                <a:off x="3707160" y="4410414"/>
                <a:ext cx="3111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kstvak 56">
                <a:extLst>
                  <a:ext uri="{FF2B5EF4-FFF2-40B4-BE49-F238E27FC236}">
                    <a16:creationId xmlns:a16="http://schemas.microsoft.com/office/drawing/2014/main" id="{522929A1-C9CF-4A69-B332-28590A1EC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60" y="4410414"/>
                <a:ext cx="311111" cy="307777"/>
              </a:xfrm>
              <a:prstGeom prst="rect">
                <a:avLst/>
              </a:prstGeom>
              <a:blipFill>
                <a:blip r:embed="rId6"/>
                <a:stretch>
                  <a:fillRect l="-5882" r="-3922"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vak 57">
                <a:extLst>
                  <a:ext uri="{FF2B5EF4-FFF2-40B4-BE49-F238E27FC236}">
                    <a16:creationId xmlns:a16="http://schemas.microsoft.com/office/drawing/2014/main" id="{66DC02AC-F693-450C-BB7A-C805DE090BDA}"/>
                  </a:ext>
                </a:extLst>
              </p:cNvPr>
              <p:cNvSpPr txBox="1"/>
              <p:nvPr/>
            </p:nvSpPr>
            <p:spPr>
              <a:xfrm>
                <a:off x="4487419" y="4495706"/>
                <a:ext cx="357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kstvak 57">
                <a:extLst>
                  <a:ext uri="{FF2B5EF4-FFF2-40B4-BE49-F238E27FC236}">
                    <a16:creationId xmlns:a16="http://schemas.microsoft.com/office/drawing/2014/main" id="{66DC02AC-F693-450C-BB7A-C805DE090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19" y="4495706"/>
                <a:ext cx="357982" cy="307777"/>
              </a:xfrm>
              <a:prstGeom prst="rect">
                <a:avLst/>
              </a:prstGeom>
              <a:blipFill>
                <a:blip r:embed="rId7"/>
                <a:stretch>
                  <a:fillRect l="-5085" r="-1695"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kstvak 58">
                <a:extLst>
                  <a:ext uri="{FF2B5EF4-FFF2-40B4-BE49-F238E27FC236}">
                    <a16:creationId xmlns:a16="http://schemas.microsoft.com/office/drawing/2014/main" id="{30F1F1A4-541F-4764-9400-430FA924DBC0}"/>
                  </a:ext>
                </a:extLst>
              </p:cNvPr>
              <p:cNvSpPr txBox="1"/>
              <p:nvPr/>
            </p:nvSpPr>
            <p:spPr>
              <a:xfrm>
                <a:off x="3707160" y="5440514"/>
                <a:ext cx="3111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kstvak 58">
                <a:extLst>
                  <a:ext uri="{FF2B5EF4-FFF2-40B4-BE49-F238E27FC236}">
                    <a16:creationId xmlns:a16="http://schemas.microsoft.com/office/drawing/2014/main" id="{30F1F1A4-541F-4764-9400-430FA924D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60" y="5440514"/>
                <a:ext cx="311111" cy="307777"/>
              </a:xfrm>
              <a:prstGeom prst="rect">
                <a:avLst/>
              </a:prstGeom>
              <a:blipFill>
                <a:blip r:embed="rId8"/>
                <a:stretch>
                  <a:fillRect l="-5882" r="-3922"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kstvak 59">
                <a:extLst>
                  <a:ext uri="{FF2B5EF4-FFF2-40B4-BE49-F238E27FC236}">
                    <a16:creationId xmlns:a16="http://schemas.microsoft.com/office/drawing/2014/main" id="{DD7A37CA-D93B-47CE-A7F4-EA639F724A71}"/>
                  </a:ext>
                </a:extLst>
              </p:cNvPr>
              <p:cNvSpPr txBox="1"/>
              <p:nvPr/>
            </p:nvSpPr>
            <p:spPr>
              <a:xfrm>
                <a:off x="4490401" y="5098670"/>
                <a:ext cx="3520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kstvak 59">
                <a:extLst>
                  <a:ext uri="{FF2B5EF4-FFF2-40B4-BE49-F238E27FC236}">
                    <a16:creationId xmlns:a16="http://schemas.microsoft.com/office/drawing/2014/main" id="{DD7A37CA-D93B-47CE-A7F4-EA639F724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401" y="5098670"/>
                <a:ext cx="352019" cy="307777"/>
              </a:xfrm>
              <a:prstGeom prst="rect">
                <a:avLst/>
              </a:prstGeom>
              <a:blipFill>
                <a:blip r:embed="rId9"/>
                <a:stretch>
                  <a:fillRect l="-5263" r="-1754"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79">
                <a:extLst>
                  <a:ext uri="{FF2B5EF4-FFF2-40B4-BE49-F238E27FC236}">
                    <a16:creationId xmlns:a16="http://schemas.microsoft.com/office/drawing/2014/main" id="{B878B9D9-9E51-419A-9E67-316608FE62EB}"/>
                  </a:ext>
                </a:extLst>
              </p:cNvPr>
              <p:cNvSpPr txBox="1"/>
              <p:nvPr/>
            </p:nvSpPr>
            <p:spPr>
              <a:xfrm>
                <a:off x="7208401" y="4024263"/>
                <a:ext cx="901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l-NL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0" name="Tekstvak 79">
                <a:extLst>
                  <a:ext uri="{FF2B5EF4-FFF2-40B4-BE49-F238E27FC236}">
                    <a16:creationId xmlns:a16="http://schemas.microsoft.com/office/drawing/2014/main" id="{B878B9D9-9E51-419A-9E67-316608FE6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401" y="4024263"/>
                <a:ext cx="901337" cy="307777"/>
              </a:xfrm>
              <a:prstGeom prst="rect">
                <a:avLst/>
              </a:prstGeom>
              <a:blipFill>
                <a:blip r:embed="rId10"/>
                <a:stretch>
                  <a:fillRect l="-1351" r="-4054" b="-2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vak 80">
                <a:extLst>
                  <a:ext uri="{FF2B5EF4-FFF2-40B4-BE49-F238E27FC236}">
                    <a16:creationId xmlns:a16="http://schemas.microsoft.com/office/drawing/2014/main" id="{33E209D6-5550-43E7-8CB4-9EDDBB6E2731}"/>
                  </a:ext>
                </a:extLst>
              </p:cNvPr>
              <p:cNvSpPr txBox="1"/>
              <p:nvPr/>
            </p:nvSpPr>
            <p:spPr>
              <a:xfrm>
                <a:off x="5972886" y="3814596"/>
                <a:ext cx="676146" cy="745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kstvak 80">
                <a:extLst>
                  <a:ext uri="{FF2B5EF4-FFF2-40B4-BE49-F238E27FC236}">
                    <a16:creationId xmlns:a16="http://schemas.microsoft.com/office/drawing/2014/main" id="{33E209D6-5550-43E7-8CB4-9EDDBB6E2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886" y="3814596"/>
                <a:ext cx="676146" cy="745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Rechte verbindingslijn met pijl 81">
            <a:extLst>
              <a:ext uri="{FF2B5EF4-FFF2-40B4-BE49-F238E27FC236}">
                <a16:creationId xmlns:a16="http://schemas.microsoft.com/office/drawing/2014/main" id="{04DF8810-C9A7-4095-88A2-B84F65ADA1D9}"/>
              </a:ext>
            </a:extLst>
          </p:cNvPr>
          <p:cNvCxnSpPr>
            <a:stCxn id="7" idx="6"/>
            <a:endCxn id="20" idx="1"/>
          </p:cNvCxnSpPr>
          <p:nvPr/>
        </p:nvCxnSpPr>
        <p:spPr bwMode="auto">
          <a:xfrm>
            <a:off x="6857979" y="4178152"/>
            <a:ext cx="3504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Rechte verbindingslijn met pijl 86">
            <a:extLst>
              <a:ext uri="{FF2B5EF4-FFF2-40B4-BE49-F238E27FC236}">
                <a16:creationId xmlns:a16="http://schemas.microsoft.com/office/drawing/2014/main" id="{7F417541-C4FB-4B73-84AF-353B6C7006F8}"/>
              </a:ext>
            </a:extLst>
          </p:cNvPr>
          <p:cNvCxnSpPr>
            <a:endCxn id="7" idx="4"/>
          </p:cNvCxnSpPr>
          <p:nvPr/>
        </p:nvCxnSpPr>
        <p:spPr bwMode="auto">
          <a:xfrm flipV="1">
            <a:off x="6173903" y="4862228"/>
            <a:ext cx="0" cy="7321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kstvak 87">
                <a:extLst>
                  <a:ext uri="{FF2B5EF4-FFF2-40B4-BE49-F238E27FC236}">
                    <a16:creationId xmlns:a16="http://schemas.microsoft.com/office/drawing/2014/main" id="{0733DC8D-6109-43DD-ABCC-E7AAB721B731}"/>
                  </a:ext>
                </a:extLst>
              </p:cNvPr>
              <p:cNvSpPr txBox="1"/>
              <p:nvPr/>
            </p:nvSpPr>
            <p:spPr>
              <a:xfrm>
                <a:off x="6092835" y="5681259"/>
                <a:ext cx="6857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nl-NL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kstvak 87">
                <a:extLst>
                  <a:ext uri="{FF2B5EF4-FFF2-40B4-BE49-F238E27FC236}">
                    <a16:creationId xmlns:a16="http://schemas.microsoft.com/office/drawing/2014/main" id="{0733DC8D-6109-43DD-ABCC-E7AAB721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35" y="5681259"/>
                <a:ext cx="685764" cy="215444"/>
              </a:xfrm>
              <a:prstGeom prst="rect">
                <a:avLst/>
              </a:prstGeom>
              <a:blipFill>
                <a:blip r:embed="rId12"/>
                <a:stretch>
                  <a:fillRect l="-2655" r="-531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kstvak 88">
                <a:extLst>
                  <a:ext uri="{FF2B5EF4-FFF2-40B4-BE49-F238E27FC236}">
                    <a16:creationId xmlns:a16="http://schemas.microsoft.com/office/drawing/2014/main" id="{0A175C9C-6A81-40B5-A627-A45AA0D61FA5}"/>
                  </a:ext>
                </a:extLst>
              </p:cNvPr>
              <p:cNvSpPr txBox="1"/>
              <p:nvPr/>
            </p:nvSpPr>
            <p:spPr>
              <a:xfrm>
                <a:off x="6167880" y="5074427"/>
                <a:ext cx="357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kstvak 88">
                <a:extLst>
                  <a:ext uri="{FF2B5EF4-FFF2-40B4-BE49-F238E27FC236}">
                    <a16:creationId xmlns:a16="http://schemas.microsoft.com/office/drawing/2014/main" id="{0A175C9C-6A81-40B5-A627-A45AA0D61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80" y="5074427"/>
                <a:ext cx="357982" cy="307777"/>
              </a:xfrm>
              <a:prstGeom prst="rect">
                <a:avLst/>
              </a:prstGeom>
              <a:blipFill>
                <a:blip r:embed="rId13"/>
                <a:stretch>
                  <a:fillRect l="-5085"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1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5ED97-CCF4-4BF4-9BF7-631A73B1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Forward </a:t>
            </a:r>
            <a:r>
              <a:rPr lang="nl-NL" dirty="0" err="1"/>
              <a:t>propagation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6">
                <a:extLst>
                  <a:ext uri="{FF2B5EF4-FFF2-40B4-BE49-F238E27FC236}">
                    <a16:creationId xmlns:a16="http://schemas.microsoft.com/office/drawing/2014/main" id="{EC81D63F-BC71-419C-8800-53186C769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nl-NL" dirty="0" smtClean="0"/>
                  <a:t>Given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nd</m:t>
                    </m:r>
                    <m:r>
                      <a:rPr lang="nl-NL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weight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dan </a:t>
                </a:r>
                <a:r>
                  <a:rPr lang="nl-NL" dirty="0" err="1"/>
                  <a:t>the</a:t>
                </a:r>
                <a:r>
                  <a:rPr lang="nl-NL" dirty="0"/>
                  <a:t> output </a:t>
                </a:r>
                <a:r>
                  <a:rPr lang="nl-NL" i="1" dirty="0"/>
                  <a:t>y</a:t>
                </a:r>
                <a:r>
                  <a:rPr lang="nl-NL" dirty="0"/>
                  <a:t> of a neuron is </a:t>
                </a:r>
                <a:r>
                  <a:rPr lang="nl-NL" dirty="0" err="1"/>
                  <a:t>calculated</a:t>
                </a:r>
                <a:r>
                  <a:rPr lang="nl-NL" dirty="0"/>
                  <a:t> as </a:t>
                </a:r>
                <a:r>
                  <a:rPr lang="nl-NL" dirty="0" err="1"/>
                  <a:t>follows</a:t>
                </a:r>
                <a:r>
                  <a:rPr lang="nl-NL" dirty="0" smtClean="0"/>
                  <a:t>:</a:t>
                </a:r>
                <a:br>
                  <a:rPr lang="nl-NL" dirty="0" smtClean="0"/>
                </a:br>
                <a:r>
                  <a:rPr lang="nl-NL" dirty="0"/>
                  <a:t/>
                </a:r>
                <a:br>
                  <a:rPr lang="nl-NL" dirty="0"/>
                </a:br>
                <a14:m>
                  <m:oMath xmlns:m="http://schemas.openxmlformats.org/officeDocument/2006/math">
                    <m:r>
                      <a:rPr lang="nl-NL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nl-NL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  <m:e>
                        <m:sSub>
                          <m:sSubPr>
                            <m:ctrlP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nl-NL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nl-NL" dirty="0">
                  <a:solidFill>
                    <a:srgbClr val="002060"/>
                  </a:solidFill>
                </a:endParaRPr>
              </a:p>
              <a:p>
                <a:pPr marL="400050" lvl="1" indent="0">
                  <a:buNone/>
                </a:pPr>
                <a:r>
                  <a:rPr lang="nl-NL" dirty="0" smtClean="0">
                    <a:solidFill>
                      <a:srgbClr val="002060"/>
                    </a:solidFill>
                  </a:rPr>
                  <a:t/>
                </a:r>
                <a:br>
                  <a:rPr lang="nl-NL" dirty="0" smtClean="0">
                    <a:solidFill>
                      <a:srgbClr val="002060"/>
                    </a:solidFill>
                  </a:rPr>
                </a:br>
                <a:r>
                  <a:rPr lang="nl-NL" dirty="0" err="1" smtClean="0">
                    <a:solidFill>
                      <a:srgbClr val="002060"/>
                    </a:solidFill>
                  </a:rPr>
                  <a:t>and</a:t>
                </a:r>
                <a:r>
                  <a:rPr lang="nl-NL" dirty="0" smtClean="0">
                    <a:solidFill>
                      <a:srgbClr val="002060"/>
                    </a:solidFill>
                  </a:rPr>
                  <a:t> </a:t>
                </a:r>
                <a:r>
                  <a:rPr lang="nl-NL" dirty="0" err="1" smtClean="0">
                    <a:solidFill>
                      <a:srgbClr val="002060"/>
                    </a:solidFill>
                  </a:rPr>
                  <a:t>then</a:t>
                </a:r>
                <a:r>
                  <a:rPr lang="nl-NL" dirty="0" smtClean="0">
                    <a:solidFill>
                      <a:srgbClr val="002060"/>
                    </a:solidFill>
                  </a:rPr>
                  <a:t> </a:t>
                </a:r>
                <a:r>
                  <a:rPr lang="nl-NL" dirty="0" err="1" smtClean="0">
                    <a:solidFill>
                      <a:srgbClr val="002060"/>
                    </a:solidFill>
                  </a:rPr>
                  <a:t>use</a:t>
                </a:r>
                <a:r>
                  <a:rPr lang="nl-NL" dirty="0" smtClean="0">
                    <a:solidFill>
                      <a:srgbClr val="002060"/>
                    </a:solidFill>
                  </a:rPr>
                  <a:t> </a:t>
                </a:r>
                <a:r>
                  <a:rPr lang="nl-NL" dirty="0" err="1" smtClean="0">
                    <a:solidFill>
                      <a:srgbClr val="002060"/>
                    </a:solidFill>
                  </a:rPr>
                  <a:t>sigmoid</a:t>
                </a:r>
                <a:r>
                  <a:rPr lang="nl-NL" dirty="0" smtClean="0">
                    <a:solidFill>
                      <a:srgbClr val="002060"/>
                    </a:solidFill>
                  </a:rPr>
                  <a:t> </a:t>
                </a:r>
                <a:r>
                  <a:rPr lang="nl-NL" dirty="0" err="1" smtClean="0">
                    <a:solidFill>
                      <a:srgbClr val="002060"/>
                    </a:solidFill>
                  </a:rPr>
                  <a:t>function</a:t>
                </a:r>
                <a:r>
                  <a:rPr lang="nl-NL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nl-NL" dirty="0" smtClean="0">
                    <a:solidFill>
                      <a:srgbClr val="002060"/>
                    </a:solidFill>
                  </a:rPr>
                  <a:t>:</a:t>
                </a:r>
                <a:r>
                  <a:rPr lang="nl-NL" dirty="0">
                    <a:solidFill>
                      <a:srgbClr val="002060"/>
                    </a:solidFill>
                  </a:rPr>
                  <a:t/>
                </a:r>
                <a:br>
                  <a:rPr lang="nl-NL" dirty="0">
                    <a:solidFill>
                      <a:srgbClr val="002060"/>
                    </a:solidFill>
                  </a:rPr>
                </a:br>
                <a:r>
                  <a:rPr lang="nl-NL" dirty="0" smtClean="0">
                    <a:solidFill>
                      <a:srgbClr val="002060"/>
                    </a:solidFill>
                  </a:rPr>
                  <a:t/>
                </a:r>
                <a:br>
                  <a:rPr lang="nl-NL" dirty="0" smtClean="0">
                    <a:solidFill>
                      <a:srgbClr val="00206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NL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nl-NL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nl-NL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NL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  <m:r>
                            <a:rPr lang="nl-NL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r>
                  <a:rPr lang="nl-NL" dirty="0">
                    <a:solidFill>
                      <a:schemeClr val="tx1"/>
                    </a:solidFill>
                  </a:rPr>
                  <a:t/>
                </a:r>
                <a:br>
                  <a:rPr lang="nl-NL" dirty="0">
                    <a:solidFill>
                      <a:schemeClr val="tx1"/>
                    </a:solidFill>
                  </a:rPr>
                </a:br>
                <a:endParaRPr lang="nl-NL" dirty="0">
                  <a:solidFill>
                    <a:schemeClr val="tx1"/>
                  </a:solidFill>
                </a:endParaRPr>
              </a:p>
              <a:p>
                <a:pPr marL="400050" lvl="1" indent="0">
                  <a:buNone/>
                </a:pPr>
                <a:r>
                  <a:rPr lang="nl-NL" dirty="0" smtClean="0">
                    <a:solidFill>
                      <a:srgbClr val="002060"/>
                    </a:solidFill>
                  </a:rPr>
                  <a:t/>
                </a:r>
                <a:br>
                  <a:rPr lang="nl-NL" dirty="0" smtClean="0">
                    <a:solidFill>
                      <a:srgbClr val="002060"/>
                    </a:solidFill>
                  </a:rPr>
                </a:br>
                <a:r>
                  <a:rPr lang="nl-NL" dirty="0" err="1" smtClean="0">
                    <a:solidFill>
                      <a:srgbClr val="002060"/>
                    </a:solidFill>
                  </a:rPr>
                  <a:t>Note</a:t>
                </a:r>
                <a:r>
                  <a:rPr lang="nl-NL" dirty="0">
                    <a:solidFill>
                      <a:srgbClr val="002060"/>
                    </a:solidFill>
                  </a:rPr>
                  <a:t>:</a:t>
                </a:r>
                <a:r>
                  <a:rPr lang="nl-NL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nl-NL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l-NL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nl-NL" dirty="0">
                    <a:solidFill>
                      <a:srgbClr val="002060"/>
                    </a:solidFill>
                  </a:rPr>
                  <a:t> (1-</a:t>
                </a:r>
                <a14:m>
                  <m:oMath xmlns:m="http://schemas.openxmlformats.org/officeDocument/2006/math">
                    <m:r>
                      <a:rPr lang="nl-NL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nl-NL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7" name="Tijdelijke aanduiding voor inhoud 6">
                <a:extLst>
                  <a:ext uri="{FF2B5EF4-FFF2-40B4-BE49-F238E27FC236}">
                    <a16:creationId xmlns:a16="http://schemas.microsoft.com/office/drawing/2014/main" id="{EC81D63F-BC71-419C-8800-53186C769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2" t="-3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 descr="Afbeelding met kamer, donker, zwart, ster&#10;&#10;Automatisch gegenereerde beschrijving">
            <a:extLst>
              <a:ext uri="{FF2B5EF4-FFF2-40B4-BE49-F238E27FC236}">
                <a16:creationId xmlns:a16="http://schemas.microsoft.com/office/drawing/2014/main" id="{2AF806C7-7235-4518-ABC2-12AC1003D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488" y="2843737"/>
            <a:ext cx="4926891" cy="32845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68804" y="6128331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Sigmoid or </a:t>
            </a:r>
            <a:r>
              <a:rPr lang="en-GB" dirty="0" err="1" smtClean="0"/>
              <a:t>softmax</a:t>
            </a:r>
            <a:r>
              <a:rPr lang="en-GB" dirty="0" smtClean="0"/>
              <a:t> function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HK" smtClean="0"/>
              <a:t>Extended DFRWS APAC Workshop, HKU, 29-10-2023</a:t>
            </a:r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HK" smtClean="0"/>
              <a:t>Introduction Neural Networks and Natural Language Processing</a:t>
            </a:r>
            <a:endParaRPr lang="zh-HK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FD48-24AD-48A4-9954-D6E3DABF8C49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1958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ijkshuisstijl Lichtblauw">
  <a:themeElements>
    <a:clrScheme name="Rijks Licht Blauw">
      <a:dk1>
        <a:srgbClr val="000000"/>
      </a:dk1>
      <a:lt1>
        <a:srgbClr val="FFFFFF"/>
      </a:lt1>
      <a:dk2>
        <a:srgbClr val="8EC9E7"/>
      </a:dk2>
      <a:lt2>
        <a:srgbClr val="EDF7FB"/>
      </a:lt2>
      <a:accent1>
        <a:srgbClr val="017BC6"/>
      </a:accent1>
      <a:accent2>
        <a:srgbClr val="FFB612"/>
      </a:accent2>
      <a:accent3>
        <a:srgbClr val="42145F"/>
      </a:accent3>
      <a:accent4>
        <a:srgbClr val="00689A"/>
      </a:accent4>
      <a:accent5>
        <a:srgbClr val="663227"/>
      </a:accent5>
      <a:accent6>
        <a:srgbClr val="38870D"/>
      </a:accent6>
      <a:hlink>
        <a:srgbClr val="017BC6"/>
      </a:hlink>
      <a:folHlink>
        <a:srgbClr val="B2D6EE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aars">
      <a:srgbClr val="42145F"/>
    </a:custClr>
    <a:custClr name="Donkerblauw">
      <a:srgbClr val="01689B"/>
    </a:custClr>
    <a:custClr name="Hemelblauw">
      <a:srgbClr val="007BC7"/>
    </a:custClr>
    <a:custClr name="Violet">
      <a:srgbClr val="A90061"/>
    </a:custClr>
    <a:custClr name="Robijnrood">
      <a:srgbClr val="CA005D"/>
    </a:custClr>
    <a:custClr name="Rood">
      <a:srgbClr val="D52B1E"/>
    </a:custClr>
    <a:custClr name="Donkergroen">
      <a:srgbClr val="275937"/>
    </a:custClr>
    <a:custClr name="Groen">
      <a:srgbClr val="39870C"/>
    </a:custClr>
    <a:custClr name="Mosgroen">
      <a:srgbClr val="777C00"/>
    </a:custClr>
    <a:custClr name="Donkerbruin">
      <a:srgbClr val="673327"/>
    </a:custClr>
    <a:custClr name="Licht Paars">
      <a:srgbClr val="C6B8CF"/>
    </a:custClr>
    <a:custClr name="Licht Donkerblauw">
      <a:srgbClr val="CCE0F1"/>
    </a:custClr>
    <a:custClr name="Licht Hemelblauw">
      <a:srgbClr val="DDEFF8"/>
    </a:custClr>
    <a:custClr name="Licht Violet">
      <a:srgbClr val="E5B2CF"/>
    </a:custClr>
    <a:custClr name="Licht Robijnrood">
      <a:srgbClr val="EFB2CE"/>
    </a:custClr>
    <a:custClr name="Licht Rood">
      <a:srgbClr val="F2BFBB"/>
    </a:custClr>
    <a:custClr name="Licht Donkergroen">
      <a:srgbClr val="BECDC3"/>
    </a:custClr>
    <a:custClr name="Licht Groen">
      <a:srgbClr val="C3DBB6"/>
    </a:custClr>
    <a:custClr name="Licht Mosgroen">
      <a:srgbClr val="D6D7B2"/>
    </a:custClr>
    <a:custClr name="Licht Donkerbruin">
      <a:srgbClr val="D1C1BE"/>
    </a:custClr>
    <a:custClr name="Bruin">
      <a:srgbClr val="94710A"/>
    </a:custClr>
    <a:custClr name="Geel">
      <a:srgbClr val="F9E11E"/>
    </a:custClr>
    <a:custClr name="Donkergeel">
      <a:srgbClr val="FFB612"/>
    </a:custClr>
    <a:custClr name="Oranje">
      <a:srgbClr val="E17000"/>
    </a:custClr>
    <a:custClr name="Roze">
      <a:srgbClr val="F092CD"/>
    </a:custClr>
    <a:custClr name="Lichtblauw">
      <a:srgbClr val="8FCAE7"/>
    </a:custClr>
    <a:custClr name="Mintgroen">
      <a:srgbClr val="76D2B6"/>
    </a:custClr>
    <a:custClr name="Grijs 7">
      <a:srgbClr val="535353"/>
    </a:custClr>
    <a:custClr name="Grijs 6">
      <a:srgbClr val="696969"/>
    </a:custClr>
    <a:custClr name="Grijs 5">
      <a:srgbClr val="999999"/>
    </a:custClr>
    <a:custClr name="Licht Bruin">
      <a:srgbClr val="DFD4B5"/>
    </a:custClr>
    <a:custClr name="Licht Geel">
      <a:srgbClr val="FDF6BB"/>
    </a:custClr>
    <a:custClr name="Licht Donkergeel">
      <a:srgbClr val="FFE9B7"/>
    </a:custClr>
    <a:custClr name="Licht Oranje">
      <a:srgbClr val="F6D4B2"/>
    </a:custClr>
    <a:custClr name="Licht Roze">
      <a:srgbClr val="FADEF0"/>
    </a:custClr>
    <a:custClr name="Licht Lichtblauw">
      <a:srgbClr val="DDEFF8"/>
    </a:custClr>
    <a:custClr name="Licht Mintgroen">
      <a:srgbClr val="D6F1E9"/>
    </a:custClr>
    <a:custClr name="Grijs 4">
      <a:srgbClr val="B4B4B4"/>
    </a:custClr>
    <a:custClr name="Grijs 3">
      <a:srgbClr val="CCCCCC"/>
    </a:custClr>
    <a:custClr name="Grijs 2">
      <a:srgbClr val="E6E6E6"/>
    </a:custClr>
  </a:custClrLst>
  <a:extLst>
    <a:ext uri="{05A4C25C-085E-4340-85A3-A5531E510DB2}">
      <thm15:themeFamily xmlns:thm15="http://schemas.microsoft.com/office/thememl/2012/main" name="Presentatie2" id="{2E2FF330-7C63-43AE-B930-9855E19F13E4}" vid="{B10C8BA7-EB45-4142-853D-D13AF760C3C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10271</TotalTime>
  <Words>3647</Words>
  <Application>Microsoft Office PowerPoint</Application>
  <PresentationFormat>Widescreen</PresentationFormat>
  <Paragraphs>646</Paragraphs>
  <Slides>57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Cambria Math</vt:lpstr>
      <vt:lpstr>Courier New</vt:lpstr>
      <vt:lpstr>Minion</vt:lpstr>
      <vt:lpstr>Verdana</vt:lpstr>
      <vt:lpstr>Wingdings</vt:lpstr>
      <vt:lpstr>Rijkshuisstijl Lichtblauw</vt:lpstr>
      <vt:lpstr>Introduction to Neural Networks and Natural Language Processing</vt:lpstr>
      <vt:lpstr>Agenda</vt:lpstr>
      <vt:lpstr>Agenda</vt:lpstr>
      <vt:lpstr>Introduction to Neural Networks and Natural Language Processing</vt:lpstr>
      <vt:lpstr>A. Multi-layer back propagation</vt:lpstr>
      <vt:lpstr>Multi-layer network</vt:lpstr>
      <vt:lpstr>Forward propagation</vt:lpstr>
      <vt:lpstr>Neuron model</vt:lpstr>
      <vt:lpstr>Forward propagation</vt:lpstr>
      <vt:lpstr>Neuron model (animated)</vt:lpstr>
      <vt:lpstr>Gradient descent</vt:lpstr>
      <vt:lpstr>Gradient visualisation</vt:lpstr>
      <vt:lpstr>Delta rule</vt:lpstr>
      <vt:lpstr>Delta rule (continued)</vt:lpstr>
      <vt:lpstr>Multi-layer network</vt:lpstr>
      <vt:lpstr>Generalized Delta Rule</vt:lpstr>
      <vt:lpstr>Gradient descent &amp; local minima</vt:lpstr>
      <vt:lpstr>Improvements</vt:lpstr>
      <vt:lpstr>Back Propagation (1986)</vt:lpstr>
      <vt:lpstr>The rise of deep learning</vt:lpstr>
      <vt:lpstr>The rise of deep learning</vt:lpstr>
      <vt:lpstr>ACM A.M. Turing Award 2018</vt:lpstr>
      <vt:lpstr>ImageNet</vt:lpstr>
      <vt:lpstr>ImageNet deep neural network</vt:lpstr>
      <vt:lpstr>How does AlexNet work?</vt:lpstr>
      <vt:lpstr>Imagenet improvements</vt:lpstr>
      <vt:lpstr>Rectified Linear Unit (ReLU)</vt:lpstr>
      <vt:lpstr>Why is AlexNet so much better?</vt:lpstr>
      <vt:lpstr>Word2Vec</vt:lpstr>
      <vt:lpstr>Machine learning and language</vt:lpstr>
      <vt:lpstr>Bag-of-words disadvantages</vt:lpstr>
      <vt:lpstr>Word2Vec: word embeddings</vt:lpstr>
      <vt:lpstr>How does Word2Vec work?</vt:lpstr>
      <vt:lpstr>Word2Vec network</vt:lpstr>
      <vt:lpstr>Word2Vec optimalisations</vt:lpstr>
      <vt:lpstr>Word2Vec weight matrix</vt:lpstr>
      <vt:lpstr>Exercise with Word2Vec</vt:lpstr>
      <vt:lpstr>Recurrent Neural Networks</vt:lpstr>
      <vt:lpstr>Disadvantages of Word2Vec</vt:lpstr>
      <vt:lpstr>Recurrent Neural Network (RNN)</vt:lpstr>
      <vt:lpstr>Proccesing word sequences</vt:lpstr>
      <vt:lpstr>Example: generating text</vt:lpstr>
      <vt:lpstr>From data to trainingset</vt:lpstr>
      <vt:lpstr>Selecting training sequences</vt:lpstr>
      <vt:lpstr>Training batches</vt:lpstr>
      <vt:lpstr>Network architecture</vt:lpstr>
      <vt:lpstr>Exercise with Recurrent Neural Network</vt:lpstr>
      <vt:lpstr>BERT</vt:lpstr>
      <vt:lpstr>Disadvantages of Recurrent Neural Networks</vt:lpstr>
      <vt:lpstr>BERT</vt:lpstr>
      <vt:lpstr>How does BERT work?</vt:lpstr>
      <vt:lpstr>BERT input</vt:lpstr>
      <vt:lpstr>BERT uses Word Piece(s)</vt:lpstr>
      <vt:lpstr>Example: WordPieces in BERT </vt:lpstr>
      <vt:lpstr>BERT pre-trained models by Google</vt:lpstr>
      <vt:lpstr>Exercise with BERT</vt:lpstr>
      <vt:lpstr>Break 11:00-11:30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Harm van Beek</dc:creator>
  <cp:lastModifiedBy>Hans Henseler</cp:lastModifiedBy>
  <cp:revision>230</cp:revision>
  <dcterms:created xsi:type="dcterms:W3CDTF">2022-01-27T08:54:54Z</dcterms:created>
  <dcterms:modified xsi:type="dcterms:W3CDTF">2023-10-26T05:30:06Z</dcterms:modified>
</cp:coreProperties>
</file>